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264" r:id="rId2"/>
    <p:sldId id="266" r:id="rId3"/>
    <p:sldId id="267" r:id="rId4"/>
    <p:sldId id="268" r:id="rId5"/>
    <p:sldId id="269" r:id="rId6"/>
    <p:sldId id="310" r:id="rId7"/>
    <p:sldId id="270" r:id="rId8"/>
    <p:sldId id="329" r:id="rId9"/>
    <p:sldId id="323" r:id="rId10"/>
    <p:sldId id="316" r:id="rId11"/>
    <p:sldId id="317" r:id="rId12"/>
    <p:sldId id="319" r:id="rId13"/>
    <p:sldId id="272" r:id="rId14"/>
    <p:sldId id="273" r:id="rId15"/>
    <p:sldId id="320" r:id="rId16"/>
    <p:sldId id="322" r:id="rId17"/>
    <p:sldId id="27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AF7"/>
    <a:srgbClr val="1B7A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5971" autoAdjust="0"/>
  </p:normalViewPr>
  <p:slideViewPr>
    <p:cSldViewPr snapToGrid="0">
      <p:cViewPr>
        <p:scale>
          <a:sx n="50" d="100"/>
          <a:sy n="50" d="100"/>
        </p:scale>
        <p:origin x="1188" y="92"/>
      </p:cViewPr>
      <p:guideLst/>
    </p:cSldViewPr>
  </p:slideViewPr>
  <p:outlineViewPr>
    <p:cViewPr>
      <p:scale>
        <a:sx n="33" d="100"/>
        <a:sy n="33" d="100"/>
      </p:scale>
      <p:origin x="0" y="-85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30462A-0C0E-4546-8F86-8D918DA75EAE}" type="datetimeFigureOut">
              <a:rPr lang="en-IN" smtClean="0"/>
              <a:t>04-11-2025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0B8C59-2B9B-4FAA-A8CC-1A4E512148E3}" type="slidenum">
              <a:rPr lang="en-IN" smtClean="0"/>
              <a:t>‹#›</a:t>
            </a:fld>
            <a:endParaRPr lang="en-IN"/>
          </a:p>
        </p:txBody>
      </p:sp>
    </p:spTree>
    <p:extLst>
      <p:ext uri="{BB962C8B-B14F-4D97-AF65-F5344CB8AC3E}">
        <p14:creationId xmlns:p14="http://schemas.microsoft.com/office/powerpoint/2010/main" val="843530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60B8C59-2B9B-4FAA-A8CC-1A4E512148E3}" type="slidenum">
              <a:rPr lang="en-IN" smtClean="0"/>
              <a:t>1</a:t>
            </a:fld>
            <a:endParaRPr lang="en-IN"/>
          </a:p>
        </p:txBody>
      </p:sp>
    </p:spTree>
    <p:extLst>
      <p:ext uri="{BB962C8B-B14F-4D97-AF65-F5344CB8AC3E}">
        <p14:creationId xmlns:p14="http://schemas.microsoft.com/office/powerpoint/2010/main" val="243720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institute signed </a:t>
            </a:r>
            <a:r>
              <a:rPr lang="en-US" dirty="0" err="1"/>
              <a:t>MoUs</a:t>
            </a:r>
            <a:r>
              <a:rPr lang="en-US" dirty="0"/>
              <a:t> with various industry sectors to enhance industry-academia collaboration, provide hands-on training, improve employability skills, facilitate internships, and promote knowledge exchange for students and Industry experts.</a:t>
            </a:r>
          </a:p>
          <a:p>
            <a:endParaRPr lang="en-US" dirty="0"/>
          </a:p>
          <a:p>
            <a:r>
              <a:rPr lang="en-US" dirty="0"/>
              <a:t>Quest Alliance has conducted various activity for students like: Session on Gender perspective and Career options, Provision of My Book and Placement Handbook, Establishment of Language lab, Mobile Recharge support to Needy Students,(410), Orientation session on self Employment, Guest lecture on gender through Career Lenses and SEED funding to Learners ( 10000 Rs to 5 Deserving female learners to kickstart their entrepreneurial venture)</a:t>
            </a:r>
          </a:p>
          <a:p>
            <a:endParaRPr lang="en-US" dirty="0"/>
          </a:p>
        </p:txBody>
      </p:sp>
      <p:sp>
        <p:nvSpPr>
          <p:cNvPr id="4" name="Slide Number Placeholder 3"/>
          <p:cNvSpPr>
            <a:spLocks noGrp="1"/>
          </p:cNvSpPr>
          <p:nvPr>
            <p:ph type="sldNum" sz="quarter" idx="5"/>
          </p:nvPr>
        </p:nvSpPr>
        <p:spPr/>
        <p:txBody>
          <a:bodyPr/>
          <a:lstStyle/>
          <a:p>
            <a:fld id="{960B8C59-2B9B-4FAA-A8CC-1A4E512148E3}" type="slidenum">
              <a:rPr lang="en-IN" smtClean="0"/>
              <a:t>2</a:t>
            </a:fld>
            <a:endParaRPr lang="en-IN"/>
          </a:p>
        </p:txBody>
      </p:sp>
    </p:spTree>
    <p:extLst>
      <p:ext uri="{BB962C8B-B14F-4D97-AF65-F5344CB8AC3E}">
        <p14:creationId xmlns:p14="http://schemas.microsoft.com/office/powerpoint/2010/main" val="1569573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Training &amp; Placement: </a:t>
            </a:r>
            <a:r>
              <a:rPr lang="en-US" dirty="0"/>
              <a:t>Various Activity like job readiness program, campus placement activity ( Placement fair and On campus placement), Internship</a:t>
            </a:r>
          </a:p>
          <a:p>
            <a:r>
              <a:rPr lang="en-US" b="1" dirty="0"/>
              <a:t>RUSA: </a:t>
            </a:r>
            <a:r>
              <a:rPr lang="en-US" dirty="0"/>
              <a:t>Gender sensitization program, equal opportunity cell, sanatory napkin distribution, expert sessions on time management and importance of nutritional on women health. </a:t>
            </a:r>
          </a:p>
          <a:p>
            <a:r>
              <a:rPr lang="en-US" b="1" dirty="0"/>
              <a:t>SSIP: </a:t>
            </a:r>
            <a:r>
              <a:rPr lang="en-US" dirty="0"/>
              <a:t>Sensitization program, Awareness of government scheme for Start up and patent filling, funding to PoC</a:t>
            </a:r>
          </a:p>
          <a:p>
            <a:r>
              <a:rPr lang="en-US" b="1" dirty="0"/>
              <a:t>Finishing School: </a:t>
            </a:r>
            <a:r>
              <a:rPr lang="en-US" dirty="0"/>
              <a:t>English Learning, Personality Development </a:t>
            </a:r>
          </a:p>
          <a:p>
            <a:r>
              <a:rPr lang="en-US" b="1" dirty="0"/>
              <a:t>SSPPWD: </a:t>
            </a:r>
            <a:r>
              <a:rPr lang="en-US" dirty="0"/>
              <a:t>various activity to disable person to make them self dependent. </a:t>
            </a:r>
            <a:endParaRPr lang="en-IN" dirty="0"/>
          </a:p>
        </p:txBody>
      </p:sp>
      <p:sp>
        <p:nvSpPr>
          <p:cNvPr id="4" name="Slide Number Placeholder 3"/>
          <p:cNvSpPr>
            <a:spLocks noGrp="1"/>
          </p:cNvSpPr>
          <p:nvPr>
            <p:ph type="sldNum" sz="quarter" idx="5"/>
          </p:nvPr>
        </p:nvSpPr>
        <p:spPr/>
        <p:txBody>
          <a:bodyPr/>
          <a:lstStyle/>
          <a:p>
            <a:fld id="{960B8C59-2B9B-4FAA-A8CC-1A4E512148E3}" type="slidenum">
              <a:rPr lang="en-IN" smtClean="0"/>
              <a:t>3</a:t>
            </a:fld>
            <a:endParaRPr lang="en-IN"/>
          </a:p>
        </p:txBody>
      </p:sp>
    </p:spTree>
    <p:extLst>
      <p:ext uri="{BB962C8B-B14F-4D97-AF65-F5344CB8AC3E}">
        <p14:creationId xmlns:p14="http://schemas.microsoft.com/office/powerpoint/2010/main" val="2315800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faculty member is currently on a journey to conquer Mount Everest. </a:t>
            </a:r>
          </a:p>
        </p:txBody>
      </p:sp>
      <p:sp>
        <p:nvSpPr>
          <p:cNvPr id="4" name="Slide Number Placeholder 3"/>
          <p:cNvSpPr>
            <a:spLocks noGrp="1"/>
          </p:cNvSpPr>
          <p:nvPr>
            <p:ph type="sldNum" sz="quarter" idx="5"/>
          </p:nvPr>
        </p:nvSpPr>
        <p:spPr/>
        <p:txBody>
          <a:bodyPr/>
          <a:lstStyle/>
          <a:p>
            <a:fld id="{960B8C59-2B9B-4FAA-A8CC-1A4E512148E3}" type="slidenum">
              <a:rPr lang="en-IN" smtClean="0"/>
              <a:t>9</a:t>
            </a:fld>
            <a:endParaRPr lang="en-IN"/>
          </a:p>
        </p:txBody>
      </p:sp>
    </p:spTree>
    <p:extLst>
      <p:ext uri="{BB962C8B-B14F-4D97-AF65-F5344CB8AC3E}">
        <p14:creationId xmlns:p14="http://schemas.microsoft.com/office/powerpoint/2010/main" val="2577965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rPr>
              <a:t>41 Faculty members have undertaken 63 various trainings organized by DTE, various Institutes, NPTEL, MOOC, etc. on both online and offline modes with an aim to improve their skills.</a:t>
            </a:r>
            <a:endParaRPr lang="en-IN" sz="1800" dirty="0">
              <a:effectLst/>
              <a:latin typeface="Times New Roman" panose="02020603050405020304" pitchFamily="18" charset="0"/>
              <a:ea typeface="Times New Roman" panose="02020603050405020304" pitchFamily="18" charset="0"/>
            </a:endParaRPr>
          </a:p>
          <a:p>
            <a:endParaRPr lang="en-IN" dirty="0"/>
          </a:p>
        </p:txBody>
      </p:sp>
      <p:sp>
        <p:nvSpPr>
          <p:cNvPr id="4" name="Slide Number Placeholder 3"/>
          <p:cNvSpPr>
            <a:spLocks noGrp="1"/>
          </p:cNvSpPr>
          <p:nvPr>
            <p:ph type="sldNum" sz="quarter" idx="5"/>
          </p:nvPr>
        </p:nvSpPr>
        <p:spPr/>
        <p:txBody>
          <a:bodyPr/>
          <a:lstStyle/>
          <a:p>
            <a:fld id="{960B8C59-2B9B-4FAA-A8CC-1A4E512148E3}" type="slidenum">
              <a:rPr lang="en-IN" smtClean="0"/>
              <a:t>12</a:t>
            </a:fld>
            <a:endParaRPr lang="en-IN"/>
          </a:p>
        </p:txBody>
      </p:sp>
    </p:spTree>
    <p:extLst>
      <p:ext uri="{BB962C8B-B14F-4D97-AF65-F5344CB8AC3E}">
        <p14:creationId xmlns:p14="http://schemas.microsoft.com/office/powerpoint/2010/main" val="75777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students are actively participating in hackathon “ state level competition” for problem solving. </a:t>
            </a:r>
            <a:endParaRPr lang="en-IN" dirty="0"/>
          </a:p>
        </p:txBody>
      </p:sp>
      <p:sp>
        <p:nvSpPr>
          <p:cNvPr id="4" name="Slide Number Placeholder 3"/>
          <p:cNvSpPr>
            <a:spLocks noGrp="1"/>
          </p:cNvSpPr>
          <p:nvPr>
            <p:ph type="sldNum" sz="quarter" idx="5"/>
          </p:nvPr>
        </p:nvSpPr>
        <p:spPr/>
        <p:txBody>
          <a:bodyPr/>
          <a:lstStyle/>
          <a:p>
            <a:fld id="{960B8C59-2B9B-4FAA-A8CC-1A4E512148E3}" type="slidenum">
              <a:rPr lang="en-IN" smtClean="0"/>
              <a:t>15</a:t>
            </a:fld>
            <a:endParaRPr lang="en-IN"/>
          </a:p>
        </p:txBody>
      </p:sp>
    </p:spTree>
    <p:extLst>
      <p:ext uri="{BB962C8B-B14F-4D97-AF65-F5344CB8AC3E}">
        <p14:creationId xmlns:p14="http://schemas.microsoft.com/office/powerpoint/2010/main" val="330269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9C10-0E70-444E-F131-888F00EC32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ACB6236-FD52-CF5A-2EE0-2425EAA0B8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90ED70C-1F8C-7B6F-8B50-BCA343BA34F5}"/>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CF6A3ED9-C0F8-5FA5-FEB1-2AB594B785A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E997A02-98D6-5D75-4FC3-98DA98EDD8DB}"/>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1864090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8836-578B-A84C-8FED-9FC6DA36A59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A0F78BE-F446-888D-A1EB-EA2CDF9881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023D563-D728-BFF9-747C-7E1740A43772}"/>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9F4875A7-3FCB-7EEE-0520-0D2A206CA70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1027DE5-7C6F-6222-40A7-836EFB551A94}"/>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1752021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135BB-822D-70E0-1D06-A868C32C5E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6362B77-53E0-7DB7-D45E-A4FD6DA381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FDA5C2-6478-C49F-A279-B50EAB785E4D}"/>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7ADBAB0B-A5AE-7B5D-3609-74A6E32C95B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838EDB4-F6DC-0567-FC7E-A22DEA0410B6}"/>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2915011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C5947-5A81-FB66-F902-C13EC6DF50F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89DE760-2A9B-0B34-5FFD-73B8880BEB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C166618-5A6F-83DB-EC45-5E34386EBB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F73ECC7-0B0A-A211-CCD1-466C648C0840}"/>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6" name="Footer Placeholder 5">
            <a:extLst>
              <a:ext uri="{FF2B5EF4-FFF2-40B4-BE49-F238E27FC236}">
                <a16:creationId xmlns:a16="http://schemas.microsoft.com/office/drawing/2014/main" id="{6E36EFFB-DC75-18C0-E7C9-039CD5C8DBB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9F3A125-D4E7-158E-1B44-29E2EAABBF46}"/>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1392533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0295-D8B1-1C16-0DE6-3D1B3D3DDFF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6170F10-28D0-2FF8-D17E-3045D7923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C6B8F4-4284-3897-07C7-F53CBD7680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D237B4F-33CE-C335-F19D-90D8E96AC5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6448DC-CCA6-959C-5C61-B7FE1AE667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242DC488-87AF-437C-CAC7-C744D7650EAB}"/>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8" name="Footer Placeholder 7">
            <a:extLst>
              <a:ext uri="{FF2B5EF4-FFF2-40B4-BE49-F238E27FC236}">
                <a16:creationId xmlns:a16="http://schemas.microsoft.com/office/drawing/2014/main" id="{0F33E3CC-F339-4D5D-0AFA-8D0D0C042CE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AA69B4D-881C-31AC-174B-A3BF6B32A5C5}"/>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1155879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645DF-D0E3-1F42-A92B-BAB4072571A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8FCDA7-5674-B6F4-5809-56FF288783E6}"/>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4" name="Footer Placeholder 3">
            <a:extLst>
              <a:ext uri="{FF2B5EF4-FFF2-40B4-BE49-F238E27FC236}">
                <a16:creationId xmlns:a16="http://schemas.microsoft.com/office/drawing/2014/main" id="{0208D002-8B8F-86C9-A638-E0DF69B587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E62638E-B3F8-8457-A37E-16E52C415603}"/>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2841152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B9784-20CF-DB6E-98D4-5B611819B219}"/>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3" name="Footer Placeholder 2">
            <a:extLst>
              <a:ext uri="{FF2B5EF4-FFF2-40B4-BE49-F238E27FC236}">
                <a16:creationId xmlns:a16="http://schemas.microsoft.com/office/drawing/2014/main" id="{A6293651-D191-52DE-29D8-DE8F05CB7F1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8717958-BCA1-3164-96AE-96DB6D6EE999}"/>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40045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D004-A306-2777-034A-D72A9E98A6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63A9B9A-9B68-9CE8-9537-73A4BC3046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85B7D09-3FA4-9606-AD33-CCBA9BD13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7623DE-B04D-7D5C-A7D5-C2CCE583EB87}"/>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6" name="Footer Placeholder 5">
            <a:extLst>
              <a:ext uri="{FF2B5EF4-FFF2-40B4-BE49-F238E27FC236}">
                <a16:creationId xmlns:a16="http://schemas.microsoft.com/office/drawing/2014/main" id="{3A2E3CD6-1BF9-24AB-082F-78AD1EF12F5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2626C88-EBD2-D692-8488-907A6A66C4AA}"/>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105671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9F34-5721-ECCB-ABEC-FB234DB209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04AD61C-FFBE-1B33-05ED-1E1759A776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A962714-9813-DC18-3717-A35842297E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907550-F0E5-07A2-C113-FFEAED69DB17}"/>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6" name="Footer Placeholder 5">
            <a:extLst>
              <a:ext uri="{FF2B5EF4-FFF2-40B4-BE49-F238E27FC236}">
                <a16:creationId xmlns:a16="http://schemas.microsoft.com/office/drawing/2014/main" id="{75FB8C1C-32BB-0C85-D962-B8CC6740162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7B2B783-7C58-37B6-788D-585A7FF99F32}"/>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4166622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D4FAD-BE2B-0D38-E740-DC3A8FDF061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7A144D-BFF2-DD6E-57B7-781B1C7C8C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442DF60-710C-5A24-B924-18A35B0B05A4}"/>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E29492C2-6D7E-C0C5-156F-968B18E9B82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A0D1510-5C65-5A34-7DC2-2C868F9E5788}"/>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754381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1CBDB9-FDF9-C7E5-4A4E-20A9BD476C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47AEF20-7B2A-F2D4-8CC1-1FC7A5A835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71824FE-5BD1-F2B8-8455-C69B9D06BE5C}"/>
              </a:ext>
            </a:extLst>
          </p:cNvPr>
          <p:cNvSpPr>
            <a:spLocks noGrp="1"/>
          </p:cNvSpPr>
          <p:nvPr>
            <p:ph type="dt" sz="half" idx="10"/>
          </p:nvPr>
        </p:nvSpPr>
        <p:spPr/>
        <p:txBody>
          <a:body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1951EBC2-19B6-1C34-2BA8-2F663E298FC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B93CD8C-A39B-6A93-90A5-8A5CD3093C2C}"/>
              </a:ext>
            </a:extLst>
          </p:cNvPr>
          <p:cNvSpPr>
            <a:spLocks noGrp="1"/>
          </p:cNvSpPr>
          <p:nvPr>
            <p:ph type="sldNum" sz="quarter" idx="12"/>
          </p:nvPr>
        </p:nvSpPr>
        <p:spPr/>
        <p:txBody>
          <a:bodyPr/>
          <a:lstStyle/>
          <a:p>
            <a:fld id="{10F224B5-A467-4F5F-AE5C-E9185747FAB4}" type="slidenum">
              <a:rPr lang="en-IN" smtClean="0"/>
              <a:t>‹#›</a:t>
            </a:fld>
            <a:endParaRPr lang="en-IN"/>
          </a:p>
        </p:txBody>
      </p:sp>
    </p:spTree>
    <p:extLst>
      <p:ext uri="{BB962C8B-B14F-4D97-AF65-F5344CB8AC3E}">
        <p14:creationId xmlns:p14="http://schemas.microsoft.com/office/powerpoint/2010/main" val="2927043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CD9AFC-9496-D236-3755-BCCFFC4043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206CFE0-8C0F-46C7-74AE-2C27206234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6F5785D-0FA4-9DA4-49C4-64AF2B2B56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51A79E-8F28-4CC8-8746-9C1CB1D442DB}" type="datetimeFigureOut">
              <a:rPr lang="en-IN" smtClean="0"/>
              <a:t>04-11-2025</a:t>
            </a:fld>
            <a:endParaRPr lang="en-IN"/>
          </a:p>
        </p:txBody>
      </p:sp>
      <p:sp>
        <p:nvSpPr>
          <p:cNvPr id="5" name="Footer Placeholder 4">
            <a:extLst>
              <a:ext uri="{FF2B5EF4-FFF2-40B4-BE49-F238E27FC236}">
                <a16:creationId xmlns:a16="http://schemas.microsoft.com/office/drawing/2014/main" id="{EABF4EFF-829F-CE49-18A2-ABBE726BC4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BFFA5030-1633-70C3-0CAD-3D0098B8FE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F224B5-A467-4F5F-AE5C-E9185747FAB4}" type="slidenum">
              <a:rPr lang="en-IN" smtClean="0"/>
              <a:t>‹#›</a:t>
            </a:fld>
            <a:endParaRPr lang="en-IN"/>
          </a:p>
        </p:txBody>
      </p:sp>
    </p:spTree>
    <p:extLst>
      <p:ext uri="{BB962C8B-B14F-4D97-AF65-F5344CB8AC3E}">
        <p14:creationId xmlns:p14="http://schemas.microsoft.com/office/powerpoint/2010/main" val="4192982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2.png"/><Relationship Id="rId7"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2.pn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3.png"/><Relationship Id="rId11" Type="http://schemas.openxmlformats.org/officeDocument/2006/relationships/image" Target="../media/image25.jpeg"/><Relationship Id="rId5" Type="http://schemas.openxmlformats.org/officeDocument/2006/relationships/image" Target="../media/image2.png"/><Relationship Id="rId10" Type="http://schemas.openxmlformats.org/officeDocument/2006/relationships/image" Target="../media/image24.png"/><Relationship Id="rId4" Type="http://schemas.openxmlformats.org/officeDocument/2006/relationships/image" Target="../media/image1.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png"/><Relationship Id="rId7" Type="http://schemas.openxmlformats.org/officeDocument/2006/relationships/image" Target="../media/image27.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33.jpeg"/><Relationship Id="rId5" Type="http://schemas.openxmlformats.org/officeDocument/2006/relationships/image" Target="../media/image3.png"/><Relationship Id="rId10" Type="http://schemas.openxmlformats.org/officeDocument/2006/relationships/image" Target="../media/image32.png"/><Relationship Id="rId4" Type="http://schemas.openxmlformats.org/officeDocument/2006/relationships/image" Target="../media/image2.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2.png"/><Relationship Id="rId7"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4.png"/><Relationship Id="rId10" Type="http://schemas.openxmlformats.org/officeDocument/2006/relationships/image" Target="../media/image39.jpeg"/><Relationship Id="rId4" Type="http://schemas.openxmlformats.org/officeDocument/2006/relationships/image" Target="../media/image3.png"/><Relationship Id="rId9" Type="http://schemas.openxmlformats.org/officeDocument/2006/relationships/image" Target="../media/image38.jpe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png"/><Relationship Id="rId7"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1.png"/><Relationship Id="rId7"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49.emf"/><Relationship Id="rId5" Type="http://schemas.openxmlformats.org/officeDocument/2006/relationships/image" Target="../media/image3.png"/><Relationship Id="rId10" Type="http://schemas.openxmlformats.org/officeDocument/2006/relationships/image" Target="../media/image48.png"/><Relationship Id="rId4" Type="http://schemas.openxmlformats.org/officeDocument/2006/relationships/image" Target="../media/image2.png"/><Relationship Id="rId9" Type="http://schemas.openxmlformats.org/officeDocument/2006/relationships/image" Target="../media/image47.jpeg"/></Relationships>
</file>

<file path=ppt/slides/_rels/slide16.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2.png"/><Relationship Id="rId7" Type="http://schemas.openxmlformats.org/officeDocument/2006/relationships/image" Target="../media/image51.e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png"/><Relationship Id="rId10" Type="http://schemas.openxmlformats.org/officeDocument/2006/relationships/image" Target="../media/image54.jpeg"/><Relationship Id="rId4" Type="http://schemas.openxmlformats.org/officeDocument/2006/relationships/image" Target="../media/image3.png"/><Relationship Id="rId9"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B5C8F723-410C-32A4-CD96-5EB0E3ACC7AC}"/>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AA679C94-1011-7327-BA89-1D43C97D3E00}"/>
              </a:ext>
            </a:extLst>
          </p:cNvPr>
          <p:cNvPicPr>
            <a:picLocks noChangeAspect="1"/>
          </p:cNvPicPr>
          <p:nvPr/>
        </p:nvPicPr>
        <p:blipFill>
          <a:blip r:embed="rId3">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5633B2E-4024-B9C4-442C-C55D918191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A2BAE2C0-617E-563D-3340-2F8B04DF07BE}"/>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41CCD705-4864-F65A-70F9-D6AA25371A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55DA1ABD-0989-778D-A695-9CD044D03B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D01ADD38-4DA6-BF0F-4BAE-A2DEA0516980}"/>
                </a:ext>
              </a:extLst>
            </p:cNvPr>
            <p:cNvPicPr>
              <a:picLocks noChangeAspect="1"/>
            </p:cNvPicPr>
            <p:nvPr/>
          </p:nvPicPr>
          <p:blipFill>
            <a:blip r:embed="rId6">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02DE86ED-AE76-50EF-5752-39CECB9373B9}"/>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Institute Achievements</a:t>
            </a:r>
          </a:p>
        </p:txBody>
      </p:sp>
      <p:sp>
        <p:nvSpPr>
          <p:cNvPr id="9" name="Google Shape;789;p29">
            <a:extLst>
              <a:ext uri="{FF2B5EF4-FFF2-40B4-BE49-F238E27FC236}">
                <a16:creationId xmlns:a16="http://schemas.microsoft.com/office/drawing/2014/main" id="{97D9A39D-8953-6B55-E238-EDA44DC69963}"/>
              </a:ext>
            </a:extLst>
          </p:cNvPr>
          <p:cNvSpPr/>
          <p:nvPr/>
        </p:nvSpPr>
        <p:spPr>
          <a:xfrm>
            <a:off x="6423492" y="3868499"/>
            <a:ext cx="3235656" cy="397100"/>
          </a:xfrm>
          <a:custGeom>
            <a:avLst/>
            <a:gdLst/>
            <a:ahLst/>
            <a:cxnLst/>
            <a:rect l="l" t="t" r="r" b="b"/>
            <a:pathLst>
              <a:path w="66116" h="15884" fill="none" extrusionOk="0">
                <a:moveTo>
                  <a:pt x="0" y="15884"/>
                </a:moveTo>
                <a:lnTo>
                  <a:pt x="66116" y="15884"/>
                </a:lnTo>
                <a:lnTo>
                  <a:pt x="60436" y="7847"/>
                </a:lnTo>
                <a:lnTo>
                  <a:pt x="66116" y="1"/>
                </a:lnTo>
                <a:lnTo>
                  <a:pt x="0" y="1"/>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600" b="1" dirty="0">
                <a:latin typeface="+mj-lt"/>
                <a:sym typeface="Fira Sans Extra Condensed Medium"/>
              </a:rPr>
              <a:t>Information Technology</a:t>
            </a:r>
            <a:endParaRPr sz="1600" b="1" dirty="0">
              <a:latin typeface="+mj-lt"/>
            </a:endParaRPr>
          </a:p>
        </p:txBody>
      </p:sp>
      <p:sp>
        <p:nvSpPr>
          <p:cNvPr id="15" name="Google Shape;793;p29">
            <a:extLst>
              <a:ext uri="{FF2B5EF4-FFF2-40B4-BE49-F238E27FC236}">
                <a16:creationId xmlns:a16="http://schemas.microsoft.com/office/drawing/2014/main" id="{D343FF8D-6A7B-FD5C-5FCB-9777FA7F95DC}"/>
              </a:ext>
            </a:extLst>
          </p:cNvPr>
          <p:cNvSpPr/>
          <p:nvPr/>
        </p:nvSpPr>
        <p:spPr>
          <a:xfrm>
            <a:off x="6474292" y="2634770"/>
            <a:ext cx="2862093" cy="397375"/>
          </a:xfrm>
          <a:custGeom>
            <a:avLst/>
            <a:gdLst/>
            <a:ahLst/>
            <a:cxnLst/>
            <a:rect l="l" t="t" r="r" b="b"/>
            <a:pathLst>
              <a:path w="66116" h="15895" fill="none" extrusionOk="0">
                <a:moveTo>
                  <a:pt x="0" y="15895"/>
                </a:moveTo>
                <a:lnTo>
                  <a:pt x="66116" y="15895"/>
                </a:lnTo>
                <a:lnTo>
                  <a:pt x="60436" y="7858"/>
                </a:lnTo>
                <a:lnTo>
                  <a:pt x="66116" y="0"/>
                </a:lnTo>
                <a:lnTo>
                  <a:pt x="0" y="0"/>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lang="en" sz="1600" b="1" dirty="0">
              <a:latin typeface="+mj-lt"/>
              <a:ea typeface="Fira Sans Extra Condensed Medium"/>
              <a:cs typeface="Fira Sans Extra Condensed Medium"/>
              <a:sym typeface="Fira Sans Extra Condensed Medium"/>
            </a:endParaRPr>
          </a:p>
          <a:p>
            <a:pPr algn="ctr">
              <a:buClr>
                <a:schemeClr val="dk1"/>
              </a:buClr>
              <a:buSzPts val="1100"/>
            </a:pPr>
            <a:r>
              <a:rPr lang="en-IN" sz="1600" b="1" dirty="0">
                <a:latin typeface="+mj-lt"/>
                <a:sym typeface="Fira Sans Extra Condensed Medium"/>
              </a:rPr>
              <a:t>Biomedical Engineering</a:t>
            </a:r>
            <a:endParaRPr lang="en-US" sz="1600" b="1" dirty="0">
              <a:latin typeface="+mj-lt"/>
              <a:sym typeface="Fira Sans Extra Condensed Medium"/>
            </a:endParaRPr>
          </a:p>
          <a:p>
            <a:pPr marL="0" lvl="0" indent="0" algn="ctr" rtl="0">
              <a:spcBef>
                <a:spcPts val="0"/>
              </a:spcBef>
              <a:spcAft>
                <a:spcPts val="0"/>
              </a:spcAft>
              <a:buClr>
                <a:schemeClr val="dk1"/>
              </a:buClr>
              <a:buSzPts val="1100"/>
              <a:buFont typeface="Arial"/>
              <a:buNone/>
            </a:pPr>
            <a:r>
              <a:rPr lang="en" sz="1600" b="1" dirty="0">
                <a:latin typeface="+mj-lt"/>
                <a:ea typeface="Fira Sans Extra Condensed Medium"/>
                <a:cs typeface="Fira Sans Extra Condensed Medium"/>
                <a:sym typeface="Fira Sans Extra Condensed Medium"/>
              </a:rPr>
              <a:t> </a:t>
            </a:r>
            <a:endParaRPr sz="1600" b="1" dirty="0">
              <a:latin typeface="+mj-lt"/>
            </a:endParaRPr>
          </a:p>
        </p:txBody>
      </p:sp>
      <p:sp>
        <p:nvSpPr>
          <p:cNvPr id="20" name="Google Shape;797;p29">
            <a:extLst>
              <a:ext uri="{FF2B5EF4-FFF2-40B4-BE49-F238E27FC236}">
                <a16:creationId xmlns:a16="http://schemas.microsoft.com/office/drawing/2014/main" id="{A7164CBC-0CC5-FBB5-D41E-40B83F691865}"/>
              </a:ext>
            </a:extLst>
          </p:cNvPr>
          <p:cNvSpPr/>
          <p:nvPr/>
        </p:nvSpPr>
        <p:spPr>
          <a:xfrm>
            <a:off x="2435290" y="5149382"/>
            <a:ext cx="3100152" cy="397100"/>
          </a:xfrm>
          <a:custGeom>
            <a:avLst/>
            <a:gdLst/>
            <a:ahLst/>
            <a:cxnLst/>
            <a:rect l="l" t="t" r="r" b="b"/>
            <a:pathLst>
              <a:path w="66116" h="15884" fill="none" extrusionOk="0">
                <a:moveTo>
                  <a:pt x="66116" y="15884"/>
                </a:moveTo>
                <a:lnTo>
                  <a:pt x="1" y="15884"/>
                </a:lnTo>
                <a:lnTo>
                  <a:pt x="5680" y="7847"/>
                </a:lnTo>
                <a:lnTo>
                  <a:pt x="1" y="1"/>
                </a:lnTo>
                <a:lnTo>
                  <a:pt x="66116" y="1"/>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b="1">
              <a:solidFill>
                <a:schemeClr val="accent6"/>
              </a:solidFill>
            </a:endParaRPr>
          </a:p>
        </p:txBody>
      </p:sp>
      <p:sp>
        <p:nvSpPr>
          <p:cNvPr id="24" name="Google Shape;801;p29">
            <a:extLst>
              <a:ext uri="{FF2B5EF4-FFF2-40B4-BE49-F238E27FC236}">
                <a16:creationId xmlns:a16="http://schemas.microsoft.com/office/drawing/2014/main" id="{DAC27C49-29B0-179E-D53A-E4328365A125}"/>
              </a:ext>
            </a:extLst>
          </p:cNvPr>
          <p:cNvSpPr/>
          <p:nvPr/>
        </p:nvSpPr>
        <p:spPr>
          <a:xfrm>
            <a:off x="2678578" y="3881070"/>
            <a:ext cx="2247997" cy="397400"/>
          </a:xfrm>
          <a:custGeom>
            <a:avLst/>
            <a:gdLst/>
            <a:ahLst/>
            <a:cxnLst/>
            <a:rect l="l" t="t" r="r" b="b"/>
            <a:pathLst>
              <a:path w="66116" h="15896" fill="none" extrusionOk="0">
                <a:moveTo>
                  <a:pt x="66116" y="15895"/>
                </a:moveTo>
                <a:lnTo>
                  <a:pt x="1" y="15895"/>
                </a:lnTo>
                <a:lnTo>
                  <a:pt x="5680" y="7859"/>
                </a:lnTo>
                <a:lnTo>
                  <a:pt x="1" y="0"/>
                </a:lnTo>
                <a:lnTo>
                  <a:pt x="66116" y="0"/>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IN" sz="1600" b="1" dirty="0">
                <a:latin typeface="+mj-lt"/>
                <a:sym typeface="Fira Sans Extra Condensed Medium"/>
              </a:rPr>
              <a:t>CA-CDDM</a:t>
            </a:r>
            <a:endParaRPr sz="1600" b="1" dirty="0">
              <a:latin typeface="+mj-lt"/>
            </a:endParaRPr>
          </a:p>
        </p:txBody>
      </p:sp>
      <p:grpSp>
        <p:nvGrpSpPr>
          <p:cNvPr id="28" name="Google Shape;804;p29">
            <a:extLst>
              <a:ext uri="{FF2B5EF4-FFF2-40B4-BE49-F238E27FC236}">
                <a16:creationId xmlns:a16="http://schemas.microsoft.com/office/drawing/2014/main" id="{81FCB781-27A4-3E8A-BE51-82EC363EE4F8}"/>
              </a:ext>
            </a:extLst>
          </p:cNvPr>
          <p:cNvGrpSpPr/>
          <p:nvPr/>
        </p:nvGrpSpPr>
        <p:grpSpPr>
          <a:xfrm>
            <a:off x="930284" y="2546382"/>
            <a:ext cx="3916903" cy="534900"/>
            <a:chOff x="-459978" y="1370725"/>
            <a:chExt cx="3916904" cy="534900"/>
          </a:xfrm>
        </p:grpSpPr>
        <p:sp>
          <p:nvSpPr>
            <p:cNvPr id="29" name="Google Shape;805;p29">
              <a:extLst>
                <a:ext uri="{FF2B5EF4-FFF2-40B4-BE49-F238E27FC236}">
                  <a16:creationId xmlns:a16="http://schemas.microsoft.com/office/drawing/2014/main" id="{C828B16A-C6F6-8448-81CB-8A86830FED90}"/>
                </a:ext>
              </a:extLst>
            </p:cNvPr>
            <p:cNvSpPr/>
            <p:nvPr/>
          </p:nvSpPr>
          <p:spPr>
            <a:xfrm>
              <a:off x="1045029" y="1437374"/>
              <a:ext cx="2411897" cy="397401"/>
            </a:xfrm>
            <a:custGeom>
              <a:avLst/>
              <a:gdLst/>
              <a:ahLst/>
              <a:cxnLst/>
              <a:rect l="l" t="t" r="r" b="b"/>
              <a:pathLst>
                <a:path w="66116" h="15884" fill="none" extrusionOk="0">
                  <a:moveTo>
                    <a:pt x="66116" y="15884"/>
                  </a:moveTo>
                  <a:lnTo>
                    <a:pt x="1" y="15884"/>
                  </a:lnTo>
                  <a:lnTo>
                    <a:pt x="5680" y="7847"/>
                  </a:lnTo>
                  <a:lnTo>
                    <a:pt x="1" y="1"/>
                  </a:lnTo>
                  <a:lnTo>
                    <a:pt x="66116" y="1"/>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algn="ctr">
                <a:buClr>
                  <a:schemeClr val="dk1"/>
                </a:buClr>
                <a:buSzPts val="1100"/>
              </a:pPr>
              <a:r>
                <a:rPr lang="en-US" sz="1600" b="1" dirty="0">
                  <a:latin typeface="+mj-lt"/>
                  <a:sym typeface="Fira Sans Extra Condensed Medium"/>
                </a:rPr>
                <a:t>Computer Engineering</a:t>
              </a:r>
              <a:endParaRPr sz="1600" b="1" dirty="0">
                <a:latin typeface="+mj-lt"/>
              </a:endParaRPr>
            </a:p>
          </p:txBody>
        </p:sp>
        <p:sp>
          <p:nvSpPr>
            <p:cNvPr id="31" name="Google Shape;807;p29">
              <a:extLst>
                <a:ext uri="{FF2B5EF4-FFF2-40B4-BE49-F238E27FC236}">
                  <a16:creationId xmlns:a16="http://schemas.microsoft.com/office/drawing/2014/main" id="{0C389F0A-8B0B-6E6A-BF08-AE49E8CE7E33}"/>
                </a:ext>
              </a:extLst>
            </p:cNvPr>
            <p:cNvSpPr txBox="1"/>
            <p:nvPr/>
          </p:nvSpPr>
          <p:spPr>
            <a:xfrm>
              <a:off x="-459978" y="1370725"/>
              <a:ext cx="1807200" cy="53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400" b="1" dirty="0">
                  <a:latin typeface="+mj-lt"/>
                  <a:ea typeface="Roboto"/>
                  <a:cs typeface="Roboto"/>
                  <a:sym typeface="Roboto"/>
                </a:rPr>
                <a:t>Year: 2025 TO 2028</a:t>
              </a:r>
              <a:endParaRPr sz="1400" b="1" dirty="0">
                <a:latin typeface="+mj-lt"/>
                <a:ea typeface="Roboto"/>
                <a:cs typeface="Roboto"/>
                <a:sym typeface="Roboto"/>
              </a:endParaRPr>
            </a:p>
          </p:txBody>
        </p:sp>
      </p:grpSp>
      <p:sp>
        <p:nvSpPr>
          <p:cNvPr id="46" name="TextBox 45">
            <a:extLst>
              <a:ext uri="{FF2B5EF4-FFF2-40B4-BE49-F238E27FC236}">
                <a16:creationId xmlns:a16="http://schemas.microsoft.com/office/drawing/2014/main" id="{DDF177A9-1347-B146-11E3-2B8AB948156C}"/>
              </a:ext>
            </a:extLst>
          </p:cNvPr>
          <p:cNvSpPr txBox="1"/>
          <p:nvPr/>
        </p:nvSpPr>
        <p:spPr>
          <a:xfrm>
            <a:off x="2227687" y="5195084"/>
            <a:ext cx="2827104" cy="338554"/>
          </a:xfrm>
          <a:prstGeom prst="rect">
            <a:avLst/>
          </a:prstGeom>
          <a:noFill/>
        </p:spPr>
        <p:txBody>
          <a:bodyPr wrap="square" rtlCol="0">
            <a:spAutoFit/>
          </a:bodyPr>
          <a:lstStyle/>
          <a:p>
            <a:pPr algn="ctr">
              <a:buClr>
                <a:schemeClr val="dk1"/>
              </a:buClr>
              <a:buSzPts val="1100"/>
            </a:pPr>
            <a:r>
              <a:rPr lang="en" sz="1600" b="1" dirty="0">
                <a:latin typeface="+mj-lt"/>
                <a:ea typeface="Fira Sans Extra Condensed Medium"/>
                <a:cs typeface="Fira Sans Extra Condensed Medium"/>
                <a:sym typeface="Fira Sans Extra Condensed Medium"/>
              </a:rPr>
              <a:t>Civil Engineering</a:t>
            </a:r>
            <a:endParaRPr lang="en-US" sz="1600" b="1" dirty="0">
              <a:latin typeface="+mj-lt"/>
              <a:sym typeface="Fira Sans Extra Condensed Medium"/>
            </a:endParaRPr>
          </a:p>
        </p:txBody>
      </p:sp>
      <p:sp>
        <p:nvSpPr>
          <p:cNvPr id="50" name="Google Shape;807;p29">
            <a:extLst>
              <a:ext uri="{FF2B5EF4-FFF2-40B4-BE49-F238E27FC236}">
                <a16:creationId xmlns:a16="http://schemas.microsoft.com/office/drawing/2014/main" id="{C0F4D19D-481F-099B-A255-69311C99004C}"/>
              </a:ext>
            </a:extLst>
          </p:cNvPr>
          <p:cNvSpPr txBox="1"/>
          <p:nvPr/>
        </p:nvSpPr>
        <p:spPr>
          <a:xfrm>
            <a:off x="930283" y="3799599"/>
            <a:ext cx="1807200" cy="534900"/>
          </a:xfrm>
          <a:prstGeom prst="rect">
            <a:avLst/>
          </a:prstGeom>
          <a:noFill/>
          <a:ln>
            <a:noFill/>
          </a:ln>
        </p:spPr>
        <p:txBody>
          <a:bodyPr spcFirstLastPara="1" wrap="square" lIns="91425" tIns="91425" rIns="91425" bIns="91425" anchor="ctr" anchorCtr="0">
            <a:noAutofit/>
          </a:bodyPr>
          <a:lstStyle/>
          <a:p>
            <a:r>
              <a:rPr lang="en-US" sz="1400" b="1" dirty="0">
                <a:latin typeface="+mj-lt"/>
                <a:ea typeface="Roboto"/>
                <a:cs typeface="Roboto"/>
                <a:sym typeface="Roboto"/>
              </a:rPr>
              <a:t>Year: 2025 TO 2028</a:t>
            </a:r>
            <a:endParaRPr sz="1400" b="1" dirty="0">
              <a:latin typeface="+mj-lt"/>
              <a:ea typeface="Roboto"/>
              <a:cs typeface="Roboto"/>
              <a:sym typeface="Roboto"/>
            </a:endParaRPr>
          </a:p>
        </p:txBody>
      </p:sp>
      <p:sp>
        <p:nvSpPr>
          <p:cNvPr id="51" name="Google Shape;807;p29">
            <a:extLst>
              <a:ext uri="{FF2B5EF4-FFF2-40B4-BE49-F238E27FC236}">
                <a16:creationId xmlns:a16="http://schemas.microsoft.com/office/drawing/2014/main" id="{66A1C15D-9F5C-8C54-C3F2-08A9E94CAD69}"/>
              </a:ext>
            </a:extLst>
          </p:cNvPr>
          <p:cNvSpPr txBox="1"/>
          <p:nvPr/>
        </p:nvSpPr>
        <p:spPr>
          <a:xfrm>
            <a:off x="9440697" y="2595592"/>
            <a:ext cx="1807200" cy="534900"/>
          </a:xfrm>
          <a:prstGeom prst="rect">
            <a:avLst/>
          </a:prstGeom>
          <a:noFill/>
          <a:ln>
            <a:noFill/>
          </a:ln>
        </p:spPr>
        <p:txBody>
          <a:bodyPr spcFirstLastPara="1" wrap="square" lIns="91425" tIns="91425" rIns="91425" bIns="91425" anchor="ctr" anchorCtr="0">
            <a:noAutofit/>
          </a:bodyPr>
          <a:lstStyle/>
          <a:p>
            <a:r>
              <a:rPr lang="en-US" sz="1400" b="1" dirty="0">
                <a:latin typeface="+mj-lt"/>
                <a:ea typeface="Roboto"/>
                <a:cs typeface="Roboto"/>
                <a:sym typeface="Roboto"/>
              </a:rPr>
              <a:t>Year: 2023 TO 2026</a:t>
            </a:r>
            <a:endParaRPr sz="1400" b="1" dirty="0">
              <a:latin typeface="+mj-lt"/>
              <a:ea typeface="Roboto"/>
              <a:cs typeface="Roboto"/>
              <a:sym typeface="Roboto"/>
            </a:endParaRPr>
          </a:p>
        </p:txBody>
      </p:sp>
      <p:sp>
        <p:nvSpPr>
          <p:cNvPr id="52" name="Google Shape;807;p29">
            <a:extLst>
              <a:ext uri="{FF2B5EF4-FFF2-40B4-BE49-F238E27FC236}">
                <a16:creationId xmlns:a16="http://schemas.microsoft.com/office/drawing/2014/main" id="{8C41CDFE-05B4-44AB-F0DF-9B4AD9B800D3}"/>
              </a:ext>
            </a:extLst>
          </p:cNvPr>
          <p:cNvSpPr txBox="1"/>
          <p:nvPr/>
        </p:nvSpPr>
        <p:spPr>
          <a:xfrm>
            <a:off x="9774612" y="3837720"/>
            <a:ext cx="1807200" cy="534900"/>
          </a:xfrm>
          <a:prstGeom prst="rect">
            <a:avLst/>
          </a:prstGeom>
          <a:noFill/>
          <a:ln>
            <a:noFill/>
          </a:ln>
        </p:spPr>
        <p:txBody>
          <a:bodyPr spcFirstLastPara="1" wrap="square" lIns="91425" tIns="91425" rIns="91425" bIns="91425" anchor="ctr" anchorCtr="0">
            <a:noAutofit/>
          </a:bodyPr>
          <a:lstStyle/>
          <a:p>
            <a:r>
              <a:rPr lang="en-US" sz="1400" b="1" dirty="0">
                <a:latin typeface="+mj-lt"/>
                <a:ea typeface="Roboto"/>
                <a:cs typeface="Roboto"/>
                <a:sym typeface="Roboto"/>
              </a:rPr>
              <a:t>Year: 2023 TO 2026</a:t>
            </a:r>
            <a:endParaRPr sz="1400" b="1" dirty="0">
              <a:latin typeface="+mj-lt"/>
              <a:ea typeface="Roboto"/>
              <a:cs typeface="Roboto"/>
              <a:sym typeface="Roboto"/>
            </a:endParaRPr>
          </a:p>
        </p:txBody>
      </p:sp>
      <p:sp>
        <p:nvSpPr>
          <p:cNvPr id="53" name="Google Shape;807;p29">
            <a:extLst>
              <a:ext uri="{FF2B5EF4-FFF2-40B4-BE49-F238E27FC236}">
                <a16:creationId xmlns:a16="http://schemas.microsoft.com/office/drawing/2014/main" id="{3CE1F48A-4B0C-B210-46EF-3700F074E91B}"/>
              </a:ext>
            </a:extLst>
          </p:cNvPr>
          <p:cNvSpPr txBox="1"/>
          <p:nvPr/>
        </p:nvSpPr>
        <p:spPr>
          <a:xfrm>
            <a:off x="915789" y="5082432"/>
            <a:ext cx="1807200" cy="534900"/>
          </a:xfrm>
          <a:prstGeom prst="rect">
            <a:avLst/>
          </a:prstGeom>
          <a:noFill/>
          <a:ln>
            <a:noFill/>
          </a:ln>
        </p:spPr>
        <p:txBody>
          <a:bodyPr spcFirstLastPara="1" wrap="square" lIns="91425" tIns="91425" rIns="91425" bIns="91425" anchor="ctr" anchorCtr="0">
            <a:noAutofit/>
          </a:bodyPr>
          <a:lstStyle/>
          <a:p>
            <a:r>
              <a:rPr lang="en-US" sz="1400" b="1" dirty="0">
                <a:latin typeface="+mj-lt"/>
                <a:ea typeface="Roboto"/>
                <a:cs typeface="Roboto"/>
                <a:sym typeface="Roboto"/>
              </a:rPr>
              <a:t>Year: 2025 TO 2028</a:t>
            </a:r>
            <a:endParaRPr sz="1400" b="1" dirty="0">
              <a:latin typeface="+mj-lt"/>
              <a:ea typeface="Roboto"/>
              <a:cs typeface="Roboto"/>
              <a:sym typeface="Roboto"/>
            </a:endParaRPr>
          </a:p>
        </p:txBody>
      </p:sp>
      <p:sp>
        <p:nvSpPr>
          <p:cNvPr id="54" name="TextBox 53">
            <a:extLst>
              <a:ext uri="{FF2B5EF4-FFF2-40B4-BE49-F238E27FC236}">
                <a16:creationId xmlns:a16="http://schemas.microsoft.com/office/drawing/2014/main" id="{CD67B59D-7764-D427-3CEA-8E2F8CC99A0F}"/>
              </a:ext>
            </a:extLst>
          </p:cNvPr>
          <p:cNvSpPr txBox="1"/>
          <p:nvPr/>
        </p:nvSpPr>
        <p:spPr>
          <a:xfrm>
            <a:off x="4926575" y="1520860"/>
            <a:ext cx="2369964" cy="400110"/>
          </a:xfrm>
          <a:prstGeom prst="rect">
            <a:avLst/>
          </a:prstGeom>
          <a:noFill/>
        </p:spPr>
        <p:txBody>
          <a:bodyPr wrap="square" rtlCol="0">
            <a:spAutoFit/>
          </a:bodyPr>
          <a:lstStyle/>
          <a:p>
            <a:r>
              <a:rPr lang="en-US" sz="2000" b="1" dirty="0"/>
              <a:t>NBA Accreditation </a:t>
            </a:r>
            <a:endParaRPr lang="en-IN" sz="2000" b="1" dirty="0"/>
          </a:p>
        </p:txBody>
      </p:sp>
      <p:sp>
        <p:nvSpPr>
          <p:cNvPr id="4" name="Google Shape;793;p29">
            <a:extLst>
              <a:ext uri="{FF2B5EF4-FFF2-40B4-BE49-F238E27FC236}">
                <a16:creationId xmlns:a16="http://schemas.microsoft.com/office/drawing/2014/main" id="{7145B210-F352-4142-ACD1-BB1956CB3946}"/>
              </a:ext>
            </a:extLst>
          </p:cNvPr>
          <p:cNvSpPr/>
          <p:nvPr/>
        </p:nvSpPr>
        <p:spPr>
          <a:xfrm>
            <a:off x="6011202" y="5183574"/>
            <a:ext cx="4005796" cy="431256"/>
          </a:xfrm>
          <a:custGeom>
            <a:avLst/>
            <a:gdLst/>
            <a:ahLst/>
            <a:cxnLst/>
            <a:rect l="l" t="t" r="r" b="b"/>
            <a:pathLst>
              <a:path w="66116" h="15895" fill="none" extrusionOk="0">
                <a:moveTo>
                  <a:pt x="0" y="15895"/>
                </a:moveTo>
                <a:lnTo>
                  <a:pt x="66116" y="15895"/>
                </a:lnTo>
                <a:lnTo>
                  <a:pt x="60436" y="7858"/>
                </a:lnTo>
                <a:lnTo>
                  <a:pt x="66116" y="0"/>
                </a:lnTo>
                <a:lnTo>
                  <a:pt x="0" y="0"/>
                </a:lnTo>
                <a:close/>
              </a:path>
            </a:pathLst>
          </a:custGeom>
          <a:noFill/>
          <a:ln w="9525" cap="flat" cmpd="sng">
            <a:solidFill>
              <a:srgbClr val="000000"/>
            </a:solidFill>
            <a:prstDash val="solid"/>
            <a:miter lim="11906"/>
            <a:headEnd type="none" w="sm" len="sm"/>
            <a:tailEnd type="none" w="sm" len="sm"/>
          </a:ln>
        </p:spPr>
        <p:txBody>
          <a:bodyPr spcFirstLastPara="1" wrap="square" lIns="91425" tIns="91425" rIns="91425" bIns="91425" anchor="ctr" anchorCtr="0">
            <a:noAutofit/>
          </a:bodyPr>
          <a:lstStyle/>
          <a:p>
            <a:pPr algn="ctr">
              <a:buClr>
                <a:schemeClr val="dk1"/>
              </a:buClr>
              <a:buSzPts val="1100"/>
            </a:pPr>
            <a:r>
              <a:rPr lang="en" sz="1600" b="1" dirty="0">
                <a:sym typeface="Fira Sans Extra Condensed Medium"/>
              </a:rPr>
              <a:t>                                                                     Electronics and </a:t>
            </a:r>
            <a:r>
              <a:rPr lang="en-IN" sz="1600" b="1" dirty="0">
                <a:sym typeface="Fira Sans Extra Condensed Medium"/>
              </a:rPr>
              <a:t>communication </a:t>
            </a:r>
            <a:endParaRPr lang="en-US" sz="1600" b="1" dirty="0">
              <a:sym typeface="Fira Sans Extra Condensed Medium"/>
            </a:endParaRPr>
          </a:p>
          <a:p>
            <a:pPr algn="ctr">
              <a:buClr>
                <a:schemeClr val="dk1"/>
              </a:buClr>
              <a:buSzPts val="1100"/>
            </a:pPr>
            <a:r>
              <a:rPr lang="en-IN" sz="1600" b="1" dirty="0">
                <a:latin typeface="+mj-lt"/>
                <a:sym typeface="Fira Sans Extra Condensed Medium"/>
              </a:rPr>
              <a:t> Engineering</a:t>
            </a:r>
            <a:endParaRPr lang="en-US" sz="1600" b="1" dirty="0">
              <a:latin typeface="+mj-lt"/>
              <a:sym typeface="Fira Sans Extra Condensed Medium"/>
            </a:endParaRPr>
          </a:p>
          <a:p>
            <a:pPr marL="0" lvl="0" indent="0" algn="ctr" rtl="0">
              <a:spcBef>
                <a:spcPts val="0"/>
              </a:spcBef>
              <a:spcAft>
                <a:spcPts val="0"/>
              </a:spcAft>
              <a:buClr>
                <a:schemeClr val="dk1"/>
              </a:buClr>
              <a:buSzPts val="1100"/>
              <a:buFont typeface="Arial"/>
              <a:buNone/>
            </a:pPr>
            <a:r>
              <a:rPr lang="en" sz="1600" b="1" dirty="0">
                <a:latin typeface="+mj-lt"/>
                <a:ea typeface="Fira Sans Extra Condensed Medium"/>
                <a:cs typeface="Fira Sans Extra Condensed Medium"/>
                <a:sym typeface="Fira Sans Extra Condensed Medium"/>
              </a:rPr>
              <a:t> </a:t>
            </a:r>
            <a:endParaRPr sz="1600" b="1" dirty="0">
              <a:latin typeface="+mj-lt"/>
            </a:endParaRPr>
          </a:p>
        </p:txBody>
      </p:sp>
      <p:pic>
        <p:nvPicPr>
          <p:cNvPr id="3" name="Picture 2" descr="A gold star with purple ribbons&#10;&#10;AI-generated content may be incorrect.">
            <a:extLst>
              <a:ext uri="{FF2B5EF4-FFF2-40B4-BE49-F238E27FC236}">
                <a16:creationId xmlns:a16="http://schemas.microsoft.com/office/drawing/2014/main" id="{D4B84830-369C-56B5-228C-D6C67397ED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31102" y="2155786"/>
            <a:ext cx="2966405" cy="3505752"/>
          </a:xfrm>
          <a:prstGeom prst="rect">
            <a:avLst/>
          </a:prstGeom>
        </p:spPr>
      </p:pic>
      <p:sp>
        <p:nvSpPr>
          <p:cNvPr id="6" name="Google Shape;807;p29">
            <a:extLst>
              <a:ext uri="{FF2B5EF4-FFF2-40B4-BE49-F238E27FC236}">
                <a16:creationId xmlns:a16="http://schemas.microsoft.com/office/drawing/2014/main" id="{A4B867EE-10DB-9CDD-48FE-44EFA164F4A1}"/>
              </a:ext>
            </a:extLst>
          </p:cNvPr>
          <p:cNvSpPr txBox="1"/>
          <p:nvPr/>
        </p:nvSpPr>
        <p:spPr>
          <a:xfrm>
            <a:off x="10016998" y="5117412"/>
            <a:ext cx="1807200" cy="534900"/>
          </a:xfrm>
          <a:prstGeom prst="rect">
            <a:avLst/>
          </a:prstGeom>
          <a:noFill/>
          <a:ln>
            <a:noFill/>
          </a:ln>
        </p:spPr>
        <p:txBody>
          <a:bodyPr spcFirstLastPara="1" wrap="square" lIns="91425" tIns="91425" rIns="91425" bIns="91425" anchor="ctr" anchorCtr="0">
            <a:noAutofit/>
          </a:bodyPr>
          <a:lstStyle/>
          <a:p>
            <a:r>
              <a:rPr lang="en-US" sz="1400" b="1" dirty="0">
                <a:latin typeface="+mj-lt"/>
                <a:ea typeface="Roboto"/>
                <a:cs typeface="Roboto"/>
                <a:sym typeface="Roboto"/>
              </a:rPr>
              <a:t>Year: 2025 TO 2028</a:t>
            </a:r>
            <a:endParaRPr sz="1400" b="1" dirty="0">
              <a:latin typeface="+mj-lt"/>
              <a:ea typeface="Roboto"/>
              <a:cs typeface="Roboto"/>
              <a:sym typeface="Roboto"/>
            </a:endParaRPr>
          </a:p>
        </p:txBody>
      </p:sp>
    </p:spTree>
    <p:extLst>
      <p:ext uri="{BB962C8B-B14F-4D97-AF65-F5344CB8AC3E}">
        <p14:creationId xmlns:p14="http://schemas.microsoft.com/office/powerpoint/2010/main" val="1149202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B39B74B1-83D0-53DD-C745-9EC2B08A7645}"/>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E4269D0C-74E4-9B21-055A-C1769CB54042}"/>
              </a:ext>
            </a:extLst>
          </p:cNvPr>
          <p:cNvPicPr>
            <a:picLocks noChangeAspect="1"/>
          </p:cNvPicPr>
          <p:nvPr/>
        </p:nvPicPr>
        <p:blipFill>
          <a:blip r:embed="rId3">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27C98A0C-9D8B-755C-FF7A-00A45F6B30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EB16B45B-C56F-DF71-A0A3-F6D289BD554F}"/>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92F7DF8E-57E2-421F-73A6-93323AB1F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DF2D3C89-3712-D674-730E-7C0268A21E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A41BB8A6-1E26-416D-356B-4BF273ADFC02}"/>
                </a:ext>
              </a:extLst>
            </p:cNvPr>
            <p:cNvPicPr>
              <a:picLocks noChangeAspect="1"/>
            </p:cNvPicPr>
            <p:nvPr/>
          </p:nvPicPr>
          <p:blipFill>
            <a:blip r:embed="rId6">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B53AB6B9-EB2D-EE9B-E951-1937FFCE7BF5}"/>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MOUs</a:t>
            </a:r>
          </a:p>
        </p:txBody>
      </p:sp>
      <p:pic>
        <p:nvPicPr>
          <p:cNvPr id="2" name="Picture 1">
            <a:extLst>
              <a:ext uri="{FF2B5EF4-FFF2-40B4-BE49-F238E27FC236}">
                <a16:creationId xmlns:a16="http://schemas.microsoft.com/office/drawing/2014/main" id="{EE2F8472-F363-7D71-BF8D-6E3BBC587AF8}"/>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0726868" y="3232072"/>
            <a:ext cx="1836000" cy="1728000"/>
          </a:xfrm>
          <a:prstGeom prst="hexagon">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a:extLst>
              <a:ext uri="{FF2B5EF4-FFF2-40B4-BE49-F238E27FC236}">
                <a16:creationId xmlns:a16="http://schemas.microsoft.com/office/drawing/2014/main" id="{5D1CC285-8200-EE74-4326-CA850B63E5C2}"/>
              </a:ext>
            </a:extLst>
          </p:cNvPr>
          <p:cNvPicPr preferRelativeResize="0">
            <a:picLocks noChangeArrowheads="1"/>
          </p:cNvPicPr>
          <p:nvPr/>
        </p:nvPicPr>
        <p:blipFill rotWithShape="1">
          <a:blip r:embed="rId8"/>
          <a:srcRect l="69704" t="53752" r="12763" b="2423"/>
          <a:stretch/>
        </p:blipFill>
        <p:spPr bwMode="auto">
          <a:xfrm>
            <a:off x="10726868" y="1451316"/>
            <a:ext cx="1836000" cy="1728000"/>
          </a:xfrm>
          <a:prstGeom prst="hexagon">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Picture 3">
            <a:extLst>
              <a:ext uri="{FF2B5EF4-FFF2-40B4-BE49-F238E27FC236}">
                <a16:creationId xmlns:a16="http://schemas.microsoft.com/office/drawing/2014/main" id="{075E31E4-9A87-7480-E1D1-43E7A6C87BE1}"/>
              </a:ext>
            </a:extLst>
          </p:cNvPr>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10726868" y="5012828"/>
            <a:ext cx="1836000" cy="1728000"/>
          </a:xfrm>
          <a:prstGeom prst="hexagon">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Picture 9" descr="A document with a pen and stamp&#10;&#10;AI-generated content may be incorrect.">
            <a:extLst>
              <a:ext uri="{FF2B5EF4-FFF2-40B4-BE49-F238E27FC236}">
                <a16:creationId xmlns:a16="http://schemas.microsoft.com/office/drawing/2014/main" id="{00518112-CC42-0449-6430-A6CC21309CD0}"/>
              </a:ext>
            </a:extLst>
          </p:cNvPr>
          <p:cNvPicPr>
            <a:picLocks noChangeAspect="1"/>
          </p:cNvPicPr>
          <p:nvPr/>
        </p:nvPicPr>
        <p:blipFill>
          <a:blip r:embed="rId10">
            <a:alphaModFix amt="35000"/>
            <a:extLst>
              <a:ext uri="{28A0092B-C50C-407E-A947-70E740481C1C}">
                <a14:useLocalDpi xmlns:a14="http://schemas.microsoft.com/office/drawing/2010/main" val="0"/>
              </a:ext>
            </a:extLst>
          </a:blip>
          <a:stretch>
            <a:fillRect/>
          </a:stretch>
        </p:blipFill>
        <p:spPr>
          <a:xfrm rot="1663177">
            <a:off x="-662542" y="3747726"/>
            <a:ext cx="2562583" cy="3353268"/>
          </a:xfrm>
          <a:prstGeom prst="rect">
            <a:avLst/>
          </a:prstGeom>
        </p:spPr>
      </p:pic>
      <p:graphicFrame>
        <p:nvGraphicFramePr>
          <p:cNvPr id="13" name="Table 12">
            <a:extLst>
              <a:ext uri="{FF2B5EF4-FFF2-40B4-BE49-F238E27FC236}">
                <a16:creationId xmlns:a16="http://schemas.microsoft.com/office/drawing/2014/main" id="{035E049A-3C3E-6521-630F-2256500802CD}"/>
              </a:ext>
            </a:extLst>
          </p:cNvPr>
          <p:cNvGraphicFramePr>
            <a:graphicFrameLocks noGrp="1"/>
          </p:cNvGraphicFramePr>
          <p:nvPr>
            <p:extLst>
              <p:ext uri="{D42A27DB-BD31-4B8C-83A1-F6EECF244321}">
                <p14:modId xmlns:p14="http://schemas.microsoft.com/office/powerpoint/2010/main" val="3033924045"/>
              </p:ext>
            </p:extLst>
          </p:nvPr>
        </p:nvGraphicFramePr>
        <p:xfrm>
          <a:off x="1981199" y="1434558"/>
          <a:ext cx="8023846" cy="3770759"/>
        </p:xfrm>
        <a:graphic>
          <a:graphicData uri="http://schemas.openxmlformats.org/drawingml/2006/table">
            <a:tbl>
              <a:tblPr>
                <a:tableStyleId>{BC89EF96-8CEA-46FF-86C4-4CE0E7609802}</a:tableStyleId>
              </a:tblPr>
              <a:tblGrid>
                <a:gridCol w="3200401">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648331">
                  <a:extLst>
                    <a:ext uri="{9D8B030D-6E8A-4147-A177-3AD203B41FA5}">
                      <a16:colId xmlns:a16="http://schemas.microsoft.com/office/drawing/2014/main" val="20002"/>
                    </a:ext>
                  </a:extLst>
                </a:gridCol>
                <a:gridCol w="1613014">
                  <a:extLst>
                    <a:ext uri="{9D8B030D-6E8A-4147-A177-3AD203B41FA5}">
                      <a16:colId xmlns:a16="http://schemas.microsoft.com/office/drawing/2014/main" val="20003"/>
                    </a:ext>
                  </a:extLst>
                </a:gridCol>
              </a:tblGrid>
              <a:tr h="344016">
                <a:tc rowSpan="2">
                  <a:txBody>
                    <a:bodyPr/>
                    <a:lstStyle/>
                    <a:p>
                      <a:pPr marL="0" algn="ctr" defTabSz="457200" rtl="0" eaLnBrk="1" fontAlgn="ctr" latinLnBrk="0" hangingPunct="1"/>
                      <a:r>
                        <a:rPr lang="en-IN" sz="1800" b="1" kern="1200" dirty="0">
                          <a:solidFill>
                            <a:srgbClr val="002060"/>
                          </a:solidFill>
                        </a:rPr>
                        <a:t>PROGRAMME</a:t>
                      </a:r>
                      <a:endParaRPr lang="en-IN" sz="1800" b="1" kern="1200" dirty="0">
                        <a:solidFill>
                          <a:srgbClr val="002060"/>
                        </a:solidFill>
                        <a:latin typeface="Times New Roman" pitchFamily="18" charset="0"/>
                        <a:ea typeface="+mn-ea"/>
                        <a:cs typeface="Times New Roman" pitchFamily="18" charset="0"/>
                      </a:endParaRPr>
                    </a:p>
                  </a:txBody>
                  <a:tcPr marL="9525" marR="9525" marT="9525" marB="0" anchor="ctr"/>
                </a:tc>
                <a:tc gridSpan="3">
                  <a:txBody>
                    <a:bodyPr/>
                    <a:lstStyle/>
                    <a:p>
                      <a:pPr algn="ctr" fontAlgn="ctr"/>
                      <a:r>
                        <a:rPr lang="en-IN" sz="1800" b="1" u="none" strike="noStrike" dirty="0">
                          <a:solidFill>
                            <a:srgbClr val="002060"/>
                          </a:solidFill>
                          <a:effectLst/>
                        </a:rPr>
                        <a:t>NUMBER</a:t>
                      </a:r>
                      <a:r>
                        <a:rPr lang="en-IN" sz="1800" b="1" u="none" strike="noStrike" baseline="0" dirty="0">
                          <a:solidFill>
                            <a:srgbClr val="002060"/>
                          </a:solidFill>
                          <a:effectLst/>
                        </a:rPr>
                        <a:t> OF MOUs</a:t>
                      </a:r>
                      <a:endParaRPr lang="en-IN" sz="1800" b="1" i="0" u="none" strike="noStrike" dirty="0">
                        <a:solidFill>
                          <a:srgbClr val="002060"/>
                        </a:solidFill>
                        <a:effectLst/>
                        <a:latin typeface="Times New Roman" pitchFamily="18" charset="0"/>
                        <a:cs typeface="Times New Roman" pitchFamily="18" charset="0"/>
                      </a:endParaRPr>
                    </a:p>
                  </a:txBody>
                  <a:tcPr marL="9525" marR="9525" marT="9525" marB="0" anchor="ctr"/>
                </a:tc>
                <a:tc h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87C3"/>
                    </a:solidFill>
                  </a:tcPr>
                </a:tc>
                <a:tc h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287C3"/>
                    </a:solidFill>
                  </a:tcPr>
                </a:tc>
                <a:extLst>
                  <a:ext uri="{0D108BD9-81ED-4DB2-BD59-A6C34878D82A}">
                    <a16:rowId xmlns:a16="http://schemas.microsoft.com/office/drawing/2014/main" val="10000"/>
                  </a:ext>
                </a:extLst>
              </a:tr>
              <a:tr h="381000">
                <a:tc vMerge="1">
                  <a:txBody>
                    <a:bodyPr/>
                    <a:lstStyle/>
                    <a:p>
                      <a:endParaRPr lang="en-IN"/>
                    </a:p>
                  </a:txBody>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2021-2022</a:t>
                      </a:r>
                      <a:endParaRPr kumimoji="0" lang="en-IN"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txBody>
                  <a:tcPr marL="9525" marR="9525" marT="952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2022-2023</a:t>
                      </a:r>
                      <a:endParaRPr kumimoji="0" lang="en-IN"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txBody>
                  <a:tcPr marL="9525" marR="9525" marT="952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002060"/>
                          </a:solidFill>
                          <a:effectLst/>
                          <a:uLnTx/>
                          <a:uFillTx/>
                        </a:rPr>
                        <a:t>2023-2024</a:t>
                      </a:r>
                      <a:endParaRPr kumimoji="0" lang="en-IN" sz="18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a:txBody>
                  <a:tcPr marL="9525" marR="9525" marT="9525" marB="0" anchor="ctr"/>
                </a:tc>
                <a:extLst>
                  <a:ext uri="{0D108BD9-81ED-4DB2-BD59-A6C34878D82A}">
                    <a16:rowId xmlns:a16="http://schemas.microsoft.com/office/drawing/2014/main" val="1878596566"/>
                  </a:ext>
                </a:extLst>
              </a:tr>
              <a:tr h="304800">
                <a:tc>
                  <a:txBody>
                    <a:bodyPr/>
                    <a:lstStyle/>
                    <a:p>
                      <a:pPr algn="l" fontAlgn="b"/>
                      <a:r>
                        <a:rPr lang="en-IN" sz="1600" u="none" strike="noStrike" dirty="0">
                          <a:effectLst/>
                        </a:rPr>
                        <a:t>Biomedical Engineering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1</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2</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10002"/>
                  </a:ext>
                </a:extLst>
              </a:tr>
              <a:tr h="381000">
                <a:tc>
                  <a:txBody>
                    <a:bodyPr/>
                    <a:lstStyle/>
                    <a:p>
                      <a:pPr algn="l" fontAlgn="b"/>
                      <a:r>
                        <a:rPr lang="en-IN" sz="1600" u="none" strike="noStrike" dirty="0">
                          <a:effectLst/>
                        </a:rPr>
                        <a:t>Civil Engineering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1</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10003"/>
                  </a:ext>
                </a:extLst>
              </a:tr>
              <a:tr h="304800">
                <a:tc>
                  <a:txBody>
                    <a:bodyPr/>
                    <a:lstStyle/>
                    <a:p>
                      <a:pPr algn="l" fontAlgn="b"/>
                      <a:r>
                        <a:rPr lang="en-IN" sz="1600" u="none" strike="noStrike" dirty="0">
                          <a:effectLst/>
                        </a:rPr>
                        <a:t>Computer Engineering</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4</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4</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3</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10004"/>
                  </a:ext>
                </a:extLst>
              </a:tr>
              <a:tr h="304800">
                <a:tc>
                  <a:txBody>
                    <a:bodyPr/>
                    <a:lstStyle/>
                    <a:p>
                      <a:pPr algn="l" fontAlgn="b"/>
                      <a:r>
                        <a:rPr lang="en-US" sz="1600" b="0" u="none" strike="noStrike" dirty="0">
                          <a:solidFill>
                            <a:schemeClr val="tx1"/>
                          </a:solidFill>
                          <a:effectLst/>
                        </a:rPr>
                        <a:t>Electronic</a:t>
                      </a:r>
                      <a:r>
                        <a:rPr lang="en-US" sz="1600" b="0" u="none" strike="noStrike" baseline="0" dirty="0">
                          <a:solidFill>
                            <a:schemeClr val="tx1"/>
                          </a:solidFill>
                          <a:effectLst/>
                        </a:rPr>
                        <a:t> &amp; Communication </a:t>
                      </a:r>
                      <a:r>
                        <a:rPr lang="en-US" sz="1600" b="0" u="none" strike="noStrike" baseline="0" dirty="0" err="1">
                          <a:solidFill>
                            <a:schemeClr val="tx1"/>
                          </a:solidFill>
                          <a:effectLst/>
                        </a:rPr>
                        <a:t>Engg</a:t>
                      </a:r>
                      <a:r>
                        <a:rPr lang="en-US" sz="1600" b="0" u="none" strike="noStrike" baseline="0" dirty="0">
                          <a:solidFill>
                            <a:schemeClr val="tx1"/>
                          </a:solidFill>
                          <a:effectLst/>
                        </a:rPr>
                        <a:t>.</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3</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3</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7</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10005"/>
                  </a:ext>
                </a:extLst>
              </a:tr>
              <a:tr h="304800">
                <a:tc>
                  <a:txBody>
                    <a:bodyPr/>
                    <a:lstStyle/>
                    <a:p>
                      <a:pPr algn="l" fontAlgn="b"/>
                      <a:r>
                        <a:rPr lang="en-IN" sz="1600" u="none" strike="noStrike" dirty="0">
                          <a:effectLst/>
                        </a:rPr>
                        <a:t>Information</a:t>
                      </a:r>
                      <a:r>
                        <a:rPr lang="en-IN" sz="1600" u="none" strike="noStrike" baseline="0" dirty="0">
                          <a:effectLst/>
                        </a:rPr>
                        <a:t> Technology</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3</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3</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10006"/>
                  </a:ext>
                </a:extLst>
              </a:tr>
              <a:tr h="304800">
                <a:tc>
                  <a:txBody>
                    <a:bodyPr/>
                    <a:lstStyle/>
                    <a:p>
                      <a:pPr algn="l" fontAlgn="b"/>
                      <a:r>
                        <a:rPr lang="en-IN" sz="1600" u="none" strike="noStrike" dirty="0">
                          <a:effectLst/>
                        </a:rPr>
                        <a:t>CADDM</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2</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2</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2</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3462984594"/>
                  </a:ext>
                </a:extLst>
              </a:tr>
              <a:tr h="304800">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600" b="0" u="none" strike="noStrike" dirty="0">
                          <a:solidFill>
                            <a:schemeClr val="tx1"/>
                          </a:solidFill>
                          <a:effectLst/>
                        </a:rPr>
                        <a:t>Architectural</a:t>
                      </a:r>
                      <a:r>
                        <a:rPr lang="en-US" sz="1600" b="0" u="none" strike="noStrike" baseline="0" dirty="0">
                          <a:solidFill>
                            <a:schemeClr val="tx1"/>
                          </a:solidFill>
                          <a:effectLst/>
                        </a:rPr>
                        <a:t> </a:t>
                      </a:r>
                      <a:r>
                        <a:rPr lang="en-US" sz="1600" baseline="0" dirty="0">
                          <a:solidFill>
                            <a:schemeClr val="tx1"/>
                          </a:solidFill>
                        </a:rPr>
                        <a:t>Assistantship</a:t>
                      </a:r>
                      <a:endParaRPr lang="en-IN"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2</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600" kern="1200" dirty="0">
                          <a:solidFill>
                            <a:schemeClr val="tx1"/>
                          </a:solidFill>
                          <a:latin typeface="+mn-lt"/>
                          <a:ea typeface="+mn-ea"/>
                          <a:cs typeface="Times New Roman" pitchFamily="18" charset="0"/>
                        </a:rPr>
                        <a:t>0</a:t>
                      </a:r>
                      <a:endParaRPr lang="en-IN" sz="1600" kern="1200" dirty="0">
                        <a:solidFill>
                          <a:schemeClr val="tx1"/>
                        </a:solidFill>
                        <a:latin typeface="+mn-lt"/>
                        <a:ea typeface="+mn-ea"/>
                        <a:cs typeface="Times New Roman" pitchFamily="18" charset="0"/>
                      </a:endParaRPr>
                    </a:p>
                  </a:txBody>
                  <a:tcPr marL="9525" marR="9525" marT="9525" marB="0" anchor="ctr"/>
                </a:tc>
                <a:extLst>
                  <a:ext uri="{0D108BD9-81ED-4DB2-BD59-A6C34878D82A}">
                    <a16:rowId xmlns:a16="http://schemas.microsoft.com/office/drawing/2014/main" val="3310879385"/>
                  </a:ext>
                </a:extLst>
              </a:tr>
              <a:tr h="338738">
                <a:tc>
                  <a:txBody>
                    <a:bodyPr/>
                    <a:lstStyle/>
                    <a:p>
                      <a:pPr marL="0" algn="l" defTabSz="914400" rtl="0" eaLnBrk="1" fontAlgn="b" latinLnBrk="0" hangingPunct="1"/>
                      <a:r>
                        <a:rPr lang="en-US" sz="1600" b="0" u="none" strike="noStrike" kern="1200" dirty="0">
                          <a:solidFill>
                            <a:schemeClr val="tx1"/>
                          </a:solidFill>
                          <a:effectLst/>
                          <a:latin typeface="+mn-lt"/>
                          <a:ea typeface="+mn-ea"/>
                          <a:cs typeface="+mn-cs"/>
                        </a:rPr>
                        <a:t>Information &amp; Communication Technology</a:t>
                      </a:r>
                      <a:endParaRPr lang="en-IN" sz="1600" b="0" u="none" strike="noStrike" kern="1200" dirty="0">
                        <a:solidFill>
                          <a:schemeClr val="tx1"/>
                        </a:solidFill>
                        <a:effectLst/>
                        <a:latin typeface="+mn-lt"/>
                        <a:ea typeface="+mn-ea"/>
                        <a:cs typeface="+mn-cs"/>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u="none" strike="noStrike" kern="1200" dirty="0">
                          <a:solidFill>
                            <a:schemeClr val="tx1"/>
                          </a:solidFill>
                          <a:effectLst/>
                          <a:latin typeface="+mn-lt"/>
                          <a:ea typeface="+mn-ea"/>
                          <a:cs typeface="+mn-cs"/>
                        </a:rPr>
                        <a:t>0</a:t>
                      </a:r>
                      <a:endParaRPr lang="en-IN" sz="1600" b="0" u="none" strike="noStrike" kern="1200" dirty="0">
                        <a:solidFill>
                          <a:schemeClr val="tx1"/>
                        </a:solidFill>
                        <a:effectLst/>
                        <a:latin typeface="+mn-lt"/>
                        <a:ea typeface="+mn-ea"/>
                        <a:cs typeface="+mn-cs"/>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u="none" strike="noStrike" kern="1200" dirty="0">
                          <a:solidFill>
                            <a:schemeClr val="tx1"/>
                          </a:solidFill>
                          <a:effectLst/>
                          <a:latin typeface="+mn-lt"/>
                          <a:ea typeface="+mn-ea"/>
                          <a:cs typeface="+mn-cs"/>
                        </a:rPr>
                        <a:t>2</a:t>
                      </a:r>
                      <a:endParaRPr lang="en-IN" sz="1600" b="0" u="none" strike="noStrike" kern="1200" dirty="0">
                        <a:solidFill>
                          <a:schemeClr val="tx1"/>
                        </a:solidFill>
                        <a:effectLst/>
                        <a:latin typeface="+mn-lt"/>
                        <a:ea typeface="+mn-ea"/>
                        <a:cs typeface="+mn-cs"/>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0" u="none" strike="noStrike" kern="1200" dirty="0">
                          <a:solidFill>
                            <a:schemeClr val="tx1"/>
                          </a:solidFill>
                          <a:effectLst/>
                          <a:latin typeface="+mn-lt"/>
                          <a:ea typeface="+mn-ea"/>
                          <a:cs typeface="+mn-cs"/>
                        </a:rPr>
                        <a:t>0</a:t>
                      </a:r>
                      <a:endParaRPr lang="en-IN" sz="1600" b="0" u="none" strike="noStrike" kern="1200" dirty="0">
                        <a:solidFill>
                          <a:schemeClr val="tx1"/>
                        </a:solidFill>
                        <a:effectLst/>
                        <a:latin typeface="+mn-lt"/>
                        <a:ea typeface="+mn-ea"/>
                        <a:cs typeface="+mn-cs"/>
                      </a:endParaRPr>
                    </a:p>
                  </a:txBody>
                  <a:tcPr marL="9525" marR="9525" marT="9525" marB="0" anchor="ctr"/>
                </a:tc>
                <a:extLst>
                  <a:ext uri="{0D108BD9-81ED-4DB2-BD59-A6C34878D82A}">
                    <a16:rowId xmlns:a16="http://schemas.microsoft.com/office/drawing/2014/main" val="4006496469"/>
                  </a:ext>
                </a:extLst>
              </a:tr>
              <a:tr h="338738">
                <a:tc>
                  <a:txBody>
                    <a:bodyPr/>
                    <a:lstStyle/>
                    <a:p>
                      <a:pPr algn="r" fontAlgn="b"/>
                      <a:r>
                        <a:rPr lang="en-IN" sz="1400" b="1" u="none" strike="noStrike" dirty="0">
                          <a:effectLst/>
                        </a:rPr>
                        <a:t>Total</a:t>
                      </a:r>
                      <a:endParaRPr lang="en-IN"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1400" b="1" kern="1200" dirty="0">
                          <a:solidFill>
                            <a:schemeClr val="tx1"/>
                          </a:solidFill>
                        </a:rPr>
                        <a:t>16</a:t>
                      </a:r>
                      <a:endParaRPr lang="en-IN" sz="1400" b="1"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1400" b="1" kern="1200" dirty="0">
                          <a:solidFill>
                            <a:schemeClr val="tx1"/>
                          </a:solidFill>
                        </a:rPr>
                        <a:t>16</a:t>
                      </a:r>
                      <a:endParaRPr lang="en-IN" sz="1400" b="1" kern="1200" dirty="0">
                        <a:solidFill>
                          <a:schemeClr val="tx1"/>
                        </a:solidFill>
                        <a:latin typeface="Times New Roman" pitchFamily="18" charset="0"/>
                        <a:ea typeface="+mn-ea"/>
                        <a:cs typeface="Times New Roman"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IN" sz="1400" b="1" kern="1200" dirty="0">
                          <a:solidFill>
                            <a:schemeClr val="tx1"/>
                          </a:solidFill>
                        </a:rPr>
                        <a:t>12</a:t>
                      </a:r>
                      <a:endParaRPr lang="en-IN" sz="1400" b="1" kern="1200" dirty="0">
                        <a:solidFill>
                          <a:schemeClr val="tx1"/>
                        </a:solidFill>
                        <a:latin typeface="Times New Roman" pitchFamily="18" charset="0"/>
                        <a:ea typeface="+mn-ea"/>
                        <a:cs typeface="Times New Roman" pitchFamily="18" charset="0"/>
                      </a:endParaRPr>
                    </a:p>
                  </a:txBody>
                  <a:tcPr marL="9525" marR="9525" marT="9525" marB="0" anchor="ctr"/>
                </a:tc>
                <a:extLst>
                  <a:ext uri="{0D108BD9-81ED-4DB2-BD59-A6C34878D82A}">
                    <a16:rowId xmlns:a16="http://schemas.microsoft.com/office/drawing/2014/main" val="2619665252"/>
                  </a:ext>
                </a:extLst>
              </a:tr>
            </a:tbl>
          </a:graphicData>
        </a:graphic>
      </p:graphicFrame>
      <p:sp>
        <p:nvSpPr>
          <p:cNvPr id="15" name="TextBox 14">
            <a:extLst>
              <a:ext uri="{FF2B5EF4-FFF2-40B4-BE49-F238E27FC236}">
                <a16:creationId xmlns:a16="http://schemas.microsoft.com/office/drawing/2014/main" id="{7294F44F-7620-D5A6-18C0-1B3C3599294C}"/>
              </a:ext>
            </a:extLst>
          </p:cNvPr>
          <p:cNvSpPr txBox="1"/>
          <p:nvPr/>
        </p:nvSpPr>
        <p:spPr>
          <a:xfrm>
            <a:off x="2240146" y="5288339"/>
            <a:ext cx="7764899" cy="1477328"/>
          </a:xfrm>
          <a:prstGeom prst="rect">
            <a:avLst/>
          </a:prstGeom>
          <a:noFill/>
        </p:spPr>
        <p:txBody>
          <a:bodyPr wrap="square">
            <a:spAutoFit/>
          </a:bodyPr>
          <a:lstStyle/>
          <a:p>
            <a:pPr marL="285750" indent="-285750">
              <a:buFont typeface="Wingdings" panose="05000000000000000000" pitchFamily="2" charset="2"/>
              <a:buChar char="ü"/>
            </a:pPr>
            <a:r>
              <a:rPr lang="en-US" dirty="0"/>
              <a:t>A total of 44 </a:t>
            </a:r>
            <a:r>
              <a:rPr lang="en-US" dirty="0" err="1"/>
              <a:t>MoUs</a:t>
            </a:r>
            <a:r>
              <a:rPr lang="en-US" dirty="0"/>
              <a:t> have been signed with various industries and organizations across different sectors.</a:t>
            </a:r>
          </a:p>
          <a:p>
            <a:pPr marL="285750" indent="-285750">
              <a:buFont typeface="Wingdings" panose="05000000000000000000" pitchFamily="2" charset="2"/>
              <a:buChar char="ü"/>
            </a:pPr>
            <a:r>
              <a:rPr lang="en-US" dirty="0"/>
              <a:t>In 2023, the institute partnered with Quest Alliance to set up a Language Lab with 15 donated computers along with essential accessories.</a:t>
            </a:r>
            <a:endParaRPr lang="en-US" dirty="0">
              <a:solidFill>
                <a:srgbClr val="FF0000"/>
              </a:solidFill>
              <a:ea typeface="Arial Unicode MS" pitchFamily="34" charset="-128"/>
              <a:cs typeface="Times New Roman" pitchFamily="18" charset="0"/>
            </a:endParaRPr>
          </a:p>
          <a:p>
            <a:endParaRPr lang="en-US" dirty="0">
              <a:solidFill>
                <a:srgbClr val="FF0000"/>
              </a:solidFill>
              <a:ea typeface="Arial Unicode MS" pitchFamily="34" charset="-128"/>
              <a:cs typeface="Times New Roman" pitchFamily="18" charset="0"/>
            </a:endParaRPr>
          </a:p>
        </p:txBody>
      </p:sp>
    </p:spTree>
    <p:extLst>
      <p:ext uri="{BB962C8B-B14F-4D97-AF65-F5344CB8AC3E}">
        <p14:creationId xmlns:p14="http://schemas.microsoft.com/office/powerpoint/2010/main" val="184567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31BB4F9B-3A1B-A3F6-C739-EDA77D0DDB13}"/>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8A42CA03-8740-F1DC-1BF9-07ADB7308DB9}"/>
              </a:ext>
            </a:extLst>
          </p:cNvPr>
          <p:cNvPicPr>
            <a:picLocks noChangeAspect="1"/>
          </p:cNvPicPr>
          <p:nvPr/>
        </p:nvPicPr>
        <p:blipFill>
          <a:blip r:embed="rId3">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52138E73-53A2-05E5-7B3F-288F68D828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EF230A78-B8DD-2EE6-3C18-CE7123BEDCDF}"/>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E915EFB9-440D-CF83-6E48-20C8E86F19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A2099811-C47C-7451-C03A-26BC13954F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2781676F-45E7-4807-A372-13CAA9AA3BD0}"/>
                </a:ext>
              </a:extLst>
            </p:cNvPr>
            <p:cNvPicPr>
              <a:picLocks noChangeAspect="1"/>
            </p:cNvPicPr>
            <p:nvPr/>
          </p:nvPicPr>
          <p:blipFill>
            <a:blip r:embed="rId6">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6CA36EE8-5C34-DECA-C160-B87CE7007479}"/>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Projects under MHRD and GoG </a:t>
            </a:r>
          </a:p>
        </p:txBody>
      </p:sp>
      <p:pic>
        <p:nvPicPr>
          <p:cNvPr id="6" name="Picture 5" descr="A red and black logo&#10;&#10;AI-generated content may be incorrect.">
            <a:extLst>
              <a:ext uri="{FF2B5EF4-FFF2-40B4-BE49-F238E27FC236}">
                <a16:creationId xmlns:a16="http://schemas.microsoft.com/office/drawing/2014/main" id="{CEEA40C6-EAD5-4C07-68ED-31E963E43D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21297" y="2027825"/>
            <a:ext cx="2951951" cy="1071273"/>
          </a:xfrm>
          <a:prstGeom prst="rect">
            <a:avLst/>
          </a:prstGeom>
        </p:spPr>
      </p:pic>
      <p:pic>
        <p:nvPicPr>
          <p:cNvPr id="14" name="Picture 13" descr="A logo with a sun and text&#10;&#10;AI-generated content may be incorrect.">
            <a:extLst>
              <a:ext uri="{FF2B5EF4-FFF2-40B4-BE49-F238E27FC236}">
                <a16:creationId xmlns:a16="http://schemas.microsoft.com/office/drawing/2014/main" id="{CF3D95EE-6CB8-D674-26B4-9BF871B1D8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41954" y="1686164"/>
            <a:ext cx="1908092" cy="1684550"/>
          </a:xfrm>
          <a:prstGeom prst="rect">
            <a:avLst/>
          </a:prstGeom>
        </p:spPr>
      </p:pic>
      <p:pic>
        <p:nvPicPr>
          <p:cNvPr id="19" name="Picture 18" descr="A person in a wheelchair and a person in a wheelchair&#10;&#10;AI-generated content may be incorrect.">
            <a:extLst>
              <a:ext uri="{FF2B5EF4-FFF2-40B4-BE49-F238E27FC236}">
                <a16:creationId xmlns:a16="http://schemas.microsoft.com/office/drawing/2014/main" id="{7661CAAF-1583-8069-2584-8AC47AE52DE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54176" y="4220677"/>
            <a:ext cx="2014182" cy="1615168"/>
          </a:xfrm>
          <a:prstGeom prst="rect">
            <a:avLst/>
          </a:prstGeom>
        </p:spPr>
      </p:pic>
      <p:sp>
        <p:nvSpPr>
          <p:cNvPr id="26" name="TextBox 25">
            <a:extLst>
              <a:ext uri="{FF2B5EF4-FFF2-40B4-BE49-F238E27FC236}">
                <a16:creationId xmlns:a16="http://schemas.microsoft.com/office/drawing/2014/main" id="{FB9472D8-38A1-50C2-59FF-3A241EC217DC}"/>
              </a:ext>
            </a:extLst>
          </p:cNvPr>
          <p:cNvSpPr txBox="1"/>
          <p:nvPr/>
        </p:nvSpPr>
        <p:spPr>
          <a:xfrm>
            <a:off x="4924429" y="3423368"/>
            <a:ext cx="2693709" cy="369332"/>
          </a:xfrm>
          <a:prstGeom prst="rect">
            <a:avLst/>
          </a:prstGeom>
          <a:noFill/>
        </p:spPr>
        <p:txBody>
          <a:bodyPr wrap="square">
            <a:spAutoFit/>
          </a:bodyPr>
          <a:lstStyle/>
          <a:p>
            <a:r>
              <a:rPr lang="en-US" dirty="0">
                <a:latin typeface="+mj-lt"/>
                <a:cs typeface="Times New Roman" pitchFamily="18" charset="0"/>
              </a:rPr>
              <a:t>No. of Beneficiaries-1400</a:t>
            </a:r>
            <a:endParaRPr lang="en-IN" dirty="0">
              <a:latin typeface="+mj-lt"/>
              <a:cs typeface="Times New Roman" pitchFamily="18" charset="0"/>
            </a:endParaRPr>
          </a:p>
        </p:txBody>
      </p:sp>
      <p:sp>
        <p:nvSpPr>
          <p:cNvPr id="28" name="TextBox 27">
            <a:extLst>
              <a:ext uri="{FF2B5EF4-FFF2-40B4-BE49-F238E27FC236}">
                <a16:creationId xmlns:a16="http://schemas.microsoft.com/office/drawing/2014/main" id="{E990A546-99E7-974C-ADC3-32628403014E}"/>
              </a:ext>
            </a:extLst>
          </p:cNvPr>
          <p:cNvSpPr txBox="1"/>
          <p:nvPr/>
        </p:nvSpPr>
        <p:spPr>
          <a:xfrm>
            <a:off x="8762344" y="3377710"/>
            <a:ext cx="2693709" cy="369332"/>
          </a:xfrm>
          <a:prstGeom prst="rect">
            <a:avLst/>
          </a:prstGeom>
          <a:noFill/>
        </p:spPr>
        <p:txBody>
          <a:bodyPr wrap="square">
            <a:spAutoFit/>
          </a:bodyPr>
          <a:lstStyle/>
          <a:p>
            <a:r>
              <a:rPr lang="en-US" dirty="0">
                <a:latin typeface="+mj-lt"/>
                <a:cs typeface="Times New Roman" pitchFamily="18" charset="0"/>
              </a:rPr>
              <a:t>No. of Beneficiaries-1620</a:t>
            </a:r>
            <a:endParaRPr lang="en-IN" dirty="0">
              <a:latin typeface="+mj-lt"/>
              <a:cs typeface="Times New Roman" pitchFamily="18" charset="0"/>
            </a:endParaRPr>
          </a:p>
        </p:txBody>
      </p:sp>
      <p:sp>
        <p:nvSpPr>
          <p:cNvPr id="29" name="TextBox 28">
            <a:extLst>
              <a:ext uri="{FF2B5EF4-FFF2-40B4-BE49-F238E27FC236}">
                <a16:creationId xmlns:a16="http://schemas.microsoft.com/office/drawing/2014/main" id="{7B66AFE0-2550-21B4-625F-7F41CED1776D}"/>
              </a:ext>
            </a:extLst>
          </p:cNvPr>
          <p:cNvSpPr txBox="1"/>
          <p:nvPr/>
        </p:nvSpPr>
        <p:spPr>
          <a:xfrm>
            <a:off x="7114776" y="5913899"/>
            <a:ext cx="2693709" cy="369332"/>
          </a:xfrm>
          <a:prstGeom prst="rect">
            <a:avLst/>
          </a:prstGeom>
          <a:noFill/>
        </p:spPr>
        <p:txBody>
          <a:bodyPr wrap="square">
            <a:spAutoFit/>
          </a:bodyPr>
          <a:lstStyle/>
          <a:p>
            <a:r>
              <a:rPr lang="en-US" dirty="0">
                <a:latin typeface="+mj-lt"/>
                <a:cs typeface="Times New Roman" pitchFamily="18" charset="0"/>
              </a:rPr>
              <a:t>No. of Beneficiaries-40</a:t>
            </a:r>
            <a:endParaRPr lang="en-IN" dirty="0">
              <a:latin typeface="+mj-lt"/>
              <a:cs typeface="Times New Roman" pitchFamily="18" charset="0"/>
            </a:endParaRPr>
          </a:p>
        </p:txBody>
      </p:sp>
      <p:sp>
        <p:nvSpPr>
          <p:cNvPr id="31" name="TextBox 30">
            <a:extLst>
              <a:ext uri="{FF2B5EF4-FFF2-40B4-BE49-F238E27FC236}">
                <a16:creationId xmlns:a16="http://schemas.microsoft.com/office/drawing/2014/main" id="{AA5888BE-6030-35DE-34AD-946AF1D7482A}"/>
              </a:ext>
            </a:extLst>
          </p:cNvPr>
          <p:cNvSpPr txBox="1"/>
          <p:nvPr/>
        </p:nvSpPr>
        <p:spPr>
          <a:xfrm>
            <a:off x="9268358" y="4608085"/>
            <a:ext cx="2389046" cy="1200329"/>
          </a:xfrm>
          <a:prstGeom prst="rect">
            <a:avLst/>
          </a:prstGeom>
          <a:noFill/>
        </p:spPr>
        <p:txBody>
          <a:bodyPr wrap="square">
            <a:spAutoFit/>
          </a:bodyPr>
          <a:lstStyle/>
          <a:p>
            <a:r>
              <a:rPr lang="en-US" dirty="0">
                <a:latin typeface="+mj-lt"/>
                <a:cs typeface="Times New Roman" pitchFamily="18" charset="0"/>
              </a:rPr>
              <a:t>SPPWD  </a:t>
            </a:r>
          </a:p>
          <a:p>
            <a:r>
              <a:rPr lang="en-US" dirty="0">
                <a:latin typeface="+mj-lt"/>
                <a:cs typeface="Times New Roman" pitchFamily="18" charset="0"/>
              </a:rPr>
              <a:t>(Scheme of Polytechnic </a:t>
            </a:r>
          </a:p>
          <a:p>
            <a:r>
              <a:rPr lang="en-US" dirty="0">
                <a:latin typeface="+mj-lt"/>
                <a:cs typeface="Times New Roman" pitchFamily="18" charset="0"/>
              </a:rPr>
              <a:t>For Persons </a:t>
            </a:r>
          </a:p>
          <a:p>
            <a:r>
              <a:rPr lang="en-US" dirty="0">
                <a:latin typeface="+mj-lt"/>
                <a:cs typeface="Times New Roman" pitchFamily="18" charset="0"/>
              </a:rPr>
              <a:t>With Disabilities</a:t>
            </a:r>
            <a:r>
              <a:rPr lang="en-IN" dirty="0">
                <a:latin typeface="+mj-lt"/>
                <a:cs typeface="Times New Roman" pitchFamily="18" charset="0"/>
              </a:rPr>
              <a:t>)</a:t>
            </a:r>
            <a:endParaRPr lang="en-US" dirty="0">
              <a:latin typeface="+mj-lt"/>
              <a:cs typeface="Times New Roman" pitchFamily="18" charset="0"/>
            </a:endParaRPr>
          </a:p>
        </p:txBody>
      </p:sp>
      <p:pic>
        <p:nvPicPr>
          <p:cNvPr id="2" name="Picture 1" descr="A logo with blue and orange lines&#10;&#10;AI-generated content may be incorrect.">
            <a:extLst>
              <a:ext uri="{FF2B5EF4-FFF2-40B4-BE49-F238E27FC236}">
                <a16:creationId xmlns:a16="http://schemas.microsoft.com/office/drawing/2014/main" id="{09792597-B211-DD53-7CC1-493050AFED4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37123" y="4034964"/>
            <a:ext cx="2053199" cy="2053199"/>
          </a:xfrm>
          <a:prstGeom prst="rect">
            <a:avLst/>
          </a:prstGeom>
        </p:spPr>
      </p:pic>
      <p:sp>
        <p:nvSpPr>
          <p:cNvPr id="3" name="TextBox 2">
            <a:extLst>
              <a:ext uri="{FF2B5EF4-FFF2-40B4-BE49-F238E27FC236}">
                <a16:creationId xmlns:a16="http://schemas.microsoft.com/office/drawing/2014/main" id="{E52B3D34-C8C1-F93E-0BEC-A2C519971F3A}"/>
              </a:ext>
            </a:extLst>
          </p:cNvPr>
          <p:cNvSpPr txBox="1"/>
          <p:nvPr/>
        </p:nvSpPr>
        <p:spPr>
          <a:xfrm>
            <a:off x="2230720" y="5897523"/>
            <a:ext cx="2693709" cy="369332"/>
          </a:xfrm>
          <a:prstGeom prst="rect">
            <a:avLst/>
          </a:prstGeom>
          <a:noFill/>
        </p:spPr>
        <p:txBody>
          <a:bodyPr wrap="square">
            <a:spAutoFit/>
          </a:bodyPr>
          <a:lstStyle/>
          <a:p>
            <a:r>
              <a:rPr lang="en-US" sz="1800" dirty="0">
                <a:latin typeface="+mj-lt"/>
                <a:cs typeface="Times New Roman" pitchFamily="18" charset="0"/>
              </a:rPr>
              <a:t>No. of Beneficiaries-131</a:t>
            </a:r>
            <a:endParaRPr lang="en-IN" dirty="0">
              <a:latin typeface="+mj-lt"/>
            </a:endParaRPr>
          </a:p>
        </p:txBody>
      </p:sp>
      <p:pic>
        <p:nvPicPr>
          <p:cNvPr id="4" name="Picture 6" descr="C:\Users\Darshil\Downloads\TPO LOGO.png">
            <a:extLst>
              <a:ext uri="{FF2B5EF4-FFF2-40B4-BE49-F238E27FC236}">
                <a16:creationId xmlns:a16="http://schemas.microsoft.com/office/drawing/2014/main" id="{B8DFA200-E022-7963-5FCB-8C005E40A46E}"/>
              </a:ext>
            </a:extLst>
          </p:cNvPr>
          <p:cNvPicPr preferRelativeResize="0">
            <a:picLocks noChangeArrowheads="1"/>
          </p:cNvPicPr>
          <p:nvPr/>
        </p:nvPicPr>
        <p:blipFill>
          <a:blip r:embed="rId11" cstate="print"/>
          <a:srcRect/>
          <a:stretch>
            <a:fillRect/>
          </a:stretch>
        </p:blipFill>
        <p:spPr bwMode="auto">
          <a:xfrm>
            <a:off x="1422734" y="1772793"/>
            <a:ext cx="1634824" cy="1563396"/>
          </a:xfrm>
          <a:prstGeom prst="rect">
            <a:avLst/>
          </a:prstGeom>
          <a:noFill/>
        </p:spPr>
      </p:pic>
      <p:sp>
        <p:nvSpPr>
          <p:cNvPr id="5" name="TextBox 4">
            <a:extLst>
              <a:ext uri="{FF2B5EF4-FFF2-40B4-BE49-F238E27FC236}">
                <a16:creationId xmlns:a16="http://schemas.microsoft.com/office/drawing/2014/main" id="{93D9838C-F096-C7EB-7524-06924DBBFA08}"/>
              </a:ext>
            </a:extLst>
          </p:cNvPr>
          <p:cNvSpPr txBox="1"/>
          <p:nvPr/>
        </p:nvSpPr>
        <p:spPr>
          <a:xfrm>
            <a:off x="893291" y="3416274"/>
            <a:ext cx="2693709" cy="369332"/>
          </a:xfrm>
          <a:prstGeom prst="rect">
            <a:avLst/>
          </a:prstGeom>
          <a:noFill/>
        </p:spPr>
        <p:txBody>
          <a:bodyPr wrap="square">
            <a:spAutoFit/>
          </a:bodyPr>
          <a:lstStyle/>
          <a:p>
            <a:r>
              <a:rPr lang="en-US" dirty="0">
                <a:latin typeface="+mj-lt"/>
                <a:cs typeface="Times New Roman" pitchFamily="18" charset="0"/>
              </a:rPr>
              <a:t>No. </a:t>
            </a:r>
            <a:r>
              <a:rPr lang="en-US">
                <a:latin typeface="+mj-lt"/>
                <a:cs typeface="Times New Roman" pitchFamily="18" charset="0"/>
              </a:rPr>
              <a:t>of Beneficiaries-2765</a:t>
            </a:r>
            <a:endParaRPr lang="en-IN" dirty="0">
              <a:latin typeface="+mj-lt"/>
              <a:cs typeface="Times New Roman" pitchFamily="18" charset="0"/>
            </a:endParaRPr>
          </a:p>
        </p:txBody>
      </p:sp>
    </p:spTree>
    <p:extLst>
      <p:ext uri="{BB962C8B-B14F-4D97-AF65-F5344CB8AC3E}">
        <p14:creationId xmlns:p14="http://schemas.microsoft.com/office/powerpoint/2010/main" val="1768910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32D31A9D-2D5F-7690-C466-983468F54248}"/>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718EA4D4-DC5B-59F2-FF9E-E821E2C6F099}"/>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C8EA7530-B863-A629-B234-623B3B638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E9A1211E-F2F7-4915-90CA-F1CF4944D8D2}"/>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353841B7-F6C4-383D-A8D1-CC25EA8FB8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F7627631-1AEF-B30C-44C3-60B2E58700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A0A91FD3-10A8-A1BE-EEF2-B4B0A5E5F64B}"/>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E474AE32-30EA-3031-F121-18CC9E33B697}"/>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Institute Rank  In Gujarat Technological University </a:t>
            </a:r>
          </a:p>
        </p:txBody>
      </p:sp>
      <p:graphicFrame>
        <p:nvGraphicFramePr>
          <p:cNvPr id="5" name="Table 4">
            <a:extLst>
              <a:ext uri="{FF2B5EF4-FFF2-40B4-BE49-F238E27FC236}">
                <a16:creationId xmlns:a16="http://schemas.microsoft.com/office/drawing/2014/main" id="{5D1C71FC-033D-E561-1AB8-BEC406BCAC63}"/>
              </a:ext>
            </a:extLst>
          </p:cNvPr>
          <p:cNvGraphicFramePr>
            <a:graphicFrameLocks noGrp="1"/>
          </p:cNvGraphicFramePr>
          <p:nvPr>
            <p:extLst>
              <p:ext uri="{D42A27DB-BD31-4B8C-83A1-F6EECF244321}">
                <p14:modId xmlns:p14="http://schemas.microsoft.com/office/powerpoint/2010/main" val="2875681779"/>
              </p:ext>
            </p:extLst>
          </p:nvPr>
        </p:nvGraphicFramePr>
        <p:xfrm>
          <a:off x="2145322" y="1595672"/>
          <a:ext cx="8063907" cy="3704670"/>
        </p:xfrm>
        <a:graphic>
          <a:graphicData uri="http://schemas.openxmlformats.org/drawingml/2006/table">
            <a:tbl>
              <a:tblPr>
                <a:tableStyleId>{BC89EF96-8CEA-46FF-86C4-4CE0E7609802}</a:tableStyleId>
              </a:tblPr>
              <a:tblGrid>
                <a:gridCol w="1803803">
                  <a:extLst>
                    <a:ext uri="{9D8B030D-6E8A-4147-A177-3AD203B41FA5}">
                      <a16:colId xmlns:a16="http://schemas.microsoft.com/office/drawing/2014/main" val="20000"/>
                    </a:ext>
                  </a:extLst>
                </a:gridCol>
                <a:gridCol w="1826077">
                  <a:extLst>
                    <a:ext uri="{9D8B030D-6E8A-4147-A177-3AD203B41FA5}">
                      <a16:colId xmlns:a16="http://schemas.microsoft.com/office/drawing/2014/main" val="20001"/>
                    </a:ext>
                  </a:extLst>
                </a:gridCol>
                <a:gridCol w="1726971">
                  <a:extLst>
                    <a:ext uri="{9D8B030D-6E8A-4147-A177-3AD203B41FA5}">
                      <a16:colId xmlns:a16="http://schemas.microsoft.com/office/drawing/2014/main" val="20002"/>
                    </a:ext>
                  </a:extLst>
                </a:gridCol>
                <a:gridCol w="1170487">
                  <a:extLst>
                    <a:ext uri="{9D8B030D-6E8A-4147-A177-3AD203B41FA5}">
                      <a16:colId xmlns:a16="http://schemas.microsoft.com/office/drawing/2014/main" val="20003"/>
                    </a:ext>
                  </a:extLst>
                </a:gridCol>
                <a:gridCol w="1536569">
                  <a:extLst>
                    <a:ext uri="{9D8B030D-6E8A-4147-A177-3AD203B41FA5}">
                      <a16:colId xmlns:a16="http://schemas.microsoft.com/office/drawing/2014/main" val="20004"/>
                    </a:ext>
                  </a:extLst>
                </a:gridCol>
              </a:tblGrid>
              <a:tr h="627165">
                <a:tc>
                  <a:txBody>
                    <a:bodyPr/>
                    <a:lstStyle/>
                    <a:p>
                      <a:pPr algn="ctr" rtl="0" fontAlgn="t"/>
                      <a:r>
                        <a:rPr lang="en-IN" sz="2000" b="1" u="none" strike="noStrike" dirty="0">
                          <a:solidFill>
                            <a:srgbClr val="002060"/>
                          </a:solidFill>
                        </a:rPr>
                        <a:t>Institute </a:t>
                      </a:r>
                    </a:p>
                    <a:p>
                      <a:pPr algn="ctr" rtl="0" fontAlgn="t"/>
                      <a:r>
                        <a:rPr lang="en-IN" sz="2000" b="1" u="none" strike="noStrike" dirty="0">
                          <a:solidFill>
                            <a:srgbClr val="002060"/>
                          </a:solidFill>
                        </a:rPr>
                        <a:t>Rank </a:t>
                      </a:r>
                      <a:endParaRPr lang="en-IN" sz="2000" b="1" i="0" u="none" strike="noStrike" dirty="0">
                        <a:solidFill>
                          <a:srgbClr val="002060"/>
                        </a:solidFill>
                        <a:latin typeface="Times New Roman" pitchFamily="18" charset="0"/>
                        <a:cs typeface="Times New Roman" pitchFamily="18" charset="0"/>
                      </a:endParaRPr>
                    </a:p>
                  </a:txBody>
                  <a:tcPr marL="6279" marR="6279" marT="6279" marB="0"/>
                </a:tc>
                <a:tc>
                  <a:txBody>
                    <a:bodyPr/>
                    <a:lstStyle/>
                    <a:p>
                      <a:pPr algn="ctr" rtl="0" fontAlgn="t"/>
                      <a:r>
                        <a:rPr lang="en-IN" sz="2000" b="1" u="none" strike="noStrike" dirty="0">
                          <a:solidFill>
                            <a:srgbClr val="002060"/>
                          </a:solidFill>
                        </a:rPr>
                        <a:t>Institute </a:t>
                      </a:r>
                    </a:p>
                    <a:p>
                      <a:pPr algn="ctr" rtl="0" fontAlgn="t"/>
                      <a:r>
                        <a:rPr lang="en-IN" sz="2000" b="1" u="none" strike="noStrike" dirty="0">
                          <a:solidFill>
                            <a:srgbClr val="002060"/>
                          </a:solidFill>
                        </a:rPr>
                        <a:t>Result</a:t>
                      </a:r>
                      <a:r>
                        <a:rPr lang="en-IN" sz="2000" b="1" u="none" strike="noStrike" baseline="0" dirty="0">
                          <a:solidFill>
                            <a:srgbClr val="002060"/>
                          </a:solidFill>
                        </a:rPr>
                        <a:t> (</a:t>
                      </a:r>
                      <a:r>
                        <a:rPr lang="en-IN" sz="2000" b="1" u="none" strike="noStrike" dirty="0">
                          <a:solidFill>
                            <a:srgbClr val="002060"/>
                          </a:solidFill>
                        </a:rPr>
                        <a:t>%) </a:t>
                      </a:r>
                      <a:endParaRPr lang="en-IN" sz="2000" b="1" i="0" u="none" strike="noStrike" dirty="0">
                        <a:solidFill>
                          <a:srgbClr val="002060"/>
                        </a:solidFill>
                        <a:latin typeface="Times New Roman" pitchFamily="18" charset="0"/>
                        <a:cs typeface="Times New Roman" pitchFamily="18" charset="0"/>
                      </a:endParaRPr>
                    </a:p>
                  </a:txBody>
                  <a:tcPr marL="6279" marR="6279" marT="6279" marB="0"/>
                </a:tc>
                <a:tc>
                  <a:txBody>
                    <a:bodyPr/>
                    <a:lstStyle/>
                    <a:p>
                      <a:pPr algn="ctr" rtl="0" fontAlgn="t"/>
                      <a:r>
                        <a:rPr lang="en-IN" sz="2000" b="1" u="none" strike="noStrike" dirty="0">
                          <a:solidFill>
                            <a:srgbClr val="002060"/>
                          </a:solidFill>
                        </a:rPr>
                        <a:t>GTU </a:t>
                      </a:r>
                    </a:p>
                    <a:p>
                      <a:pPr algn="ctr" rtl="0" fontAlgn="t"/>
                      <a:r>
                        <a:rPr lang="en-IN" sz="2000" b="1" u="none" strike="noStrike" dirty="0">
                          <a:solidFill>
                            <a:srgbClr val="002060"/>
                          </a:solidFill>
                        </a:rPr>
                        <a:t>Result (%)</a:t>
                      </a:r>
                      <a:endParaRPr lang="en-IN" sz="2000" b="1" i="0" u="none" strike="noStrike" dirty="0">
                        <a:solidFill>
                          <a:srgbClr val="002060"/>
                        </a:solidFill>
                        <a:latin typeface="Times New Roman" pitchFamily="18" charset="0"/>
                        <a:cs typeface="Times New Roman" pitchFamily="18" charset="0"/>
                      </a:endParaRPr>
                    </a:p>
                  </a:txBody>
                  <a:tcPr marL="6279" marR="6279" marT="6279" marB="0"/>
                </a:tc>
                <a:tc>
                  <a:txBody>
                    <a:bodyPr/>
                    <a:lstStyle/>
                    <a:p>
                      <a:pPr algn="ctr" rtl="0" fontAlgn="t"/>
                      <a:r>
                        <a:rPr lang="en-IN" sz="2000" b="1" u="none" strike="noStrike" dirty="0">
                          <a:solidFill>
                            <a:srgbClr val="002060"/>
                          </a:solidFill>
                        </a:rPr>
                        <a:t>Semester</a:t>
                      </a:r>
                      <a:endParaRPr lang="en-IN" sz="2000" b="1" i="0" u="none" strike="noStrike" dirty="0">
                        <a:solidFill>
                          <a:srgbClr val="002060"/>
                        </a:solidFill>
                        <a:latin typeface="Times New Roman" pitchFamily="18" charset="0"/>
                        <a:cs typeface="Times New Roman" pitchFamily="18" charset="0"/>
                      </a:endParaRPr>
                    </a:p>
                  </a:txBody>
                  <a:tcPr marL="6279" marR="6279" marT="6279" marB="0"/>
                </a:tc>
                <a:tc>
                  <a:txBody>
                    <a:bodyPr/>
                    <a:lstStyle/>
                    <a:p>
                      <a:pPr algn="ctr" rtl="0" fontAlgn="t"/>
                      <a:r>
                        <a:rPr lang="en-IN" sz="2000" b="1" u="none" strike="noStrike" dirty="0">
                          <a:solidFill>
                            <a:srgbClr val="002060"/>
                          </a:solidFill>
                        </a:rPr>
                        <a:t>Exam </a:t>
                      </a:r>
                      <a:endParaRPr lang="en-IN" sz="2000" b="1" i="0" u="none" strike="noStrike" dirty="0">
                        <a:solidFill>
                          <a:srgbClr val="002060"/>
                        </a:solidFill>
                        <a:latin typeface="Times New Roman" pitchFamily="18" charset="0"/>
                        <a:cs typeface="Times New Roman" pitchFamily="18" charset="0"/>
                      </a:endParaRPr>
                    </a:p>
                  </a:txBody>
                  <a:tcPr marL="6279" marR="6279" marT="6279" marB="0"/>
                </a:tc>
                <a:extLst>
                  <a:ext uri="{0D108BD9-81ED-4DB2-BD59-A6C34878D82A}">
                    <a16:rowId xmlns:a16="http://schemas.microsoft.com/office/drawing/2014/main" val="10000"/>
                  </a:ext>
                </a:extLst>
              </a:tr>
              <a:tr h="534899">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5</a:t>
                      </a:r>
                      <a:r>
                        <a:rPr lang="en-US" sz="1800" b="0" i="0" u="none" strike="noStrike" cap="none" baseline="30000" dirty="0">
                          <a:solidFill>
                            <a:srgbClr val="000000"/>
                          </a:solidFill>
                          <a:latin typeface="+mn-lt"/>
                          <a:ea typeface="Times New Roman" panose="02020603050405020304"/>
                          <a:cs typeface="Times New Roman" panose="02020603050405020304"/>
                          <a:sym typeface="Times New Roman" panose="02020603050405020304"/>
                        </a:rPr>
                        <a:t>th</a:t>
                      </a: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44.8</a:t>
                      </a:r>
                      <a:endParaRPr sz="1800" u="none" strike="noStrike" cap="none">
                        <a:latin typeface="+mn-lt"/>
                      </a:endParaRPr>
                    </a:p>
                  </a:txBody>
                  <a:tcPr marL="95250" marR="95250" marT="95250" marB="95250"/>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27.58</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1</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st</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Winter-2023</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extLst>
                  <a:ext uri="{0D108BD9-81ED-4DB2-BD59-A6C34878D82A}">
                    <a16:rowId xmlns:a16="http://schemas.microsoft.com/office/drawing/2014/main" val="10001"/>
                  </a:ext>
                </a:extLst>
              </a:tr>
              <a:tr h="533400">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1</a:t>
                      </a:r>
                      <a:r>
                        <a:rPr lang="en-US" sz="1800" b="0" i="0" u="none" strike="noStrike" cap="none" baseline="30000" dirty="0">
                          <a:solidFill>
                            <a:srgbClr val="000000"/>
                          </a:solidFill>
                          <a:latin typeface="+mn-lt"/>
                          <a:ea typeface="Times New Roman" panose="02020603050405020304"/>
                          <a:cs typeface="Times New Roman" panose="02020603050405020304"/>
                          <a:sym typeface="Times New Roman" panose="02020603050405020304"/>
                        </a:rPr>
                        <a:t>st</a:t>
                      </a: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64.9</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95250" marR="95250" marT="95250" marB="9525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32.59</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95250" marR="95250" marT="95250" marB="9525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3</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rd</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95250" marR="95250" marT="95250" marB="9525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Winter-2023</a:t>
                      </a:r>
                    </a:p>
                  </a:txBody>
                  <a:tcPr marL="95250" marR="95250" marT="95250" marB="95250" anchor="ctr"/>
                </a:tc>
                <a:extLst>
                  <a:ext uri="{0D108BD9-81ED-4DB2-BD59-A6C34878D82A}">
                    <a16:rowId xmlns:a16="http://schemas.microsoft.com/office/drawing/2014/main" val="10002"/>
                  </a:ext>
                </a:extLst>
              </a:tr>
              <a:tr h="533400">
                <a:tc>
                  <a:txBody>
                    <a:bodyPr/>
                    <a:lstStyle/>
                    <a:p>
                      <a:pPr marL="0" marR="0" lvl="0" indent="0" algn="ctr" rtl="0">
                        <a:lnSpc>
                          <a:spcPct val="100000"/>
                        </a:lnSpc>
                        <a:spcBef>
                          <a:spcPts val="0"/>
                        </a:spcBef>
                        <a:spcAft>
                          <a:spcPts val="0"/>
                        </a:spcAft>
                        <a:buClr>
                          <a:schemeClr val="dk1"/>
                        </a:buClr>
                        <a:buSzPts val="2000"/>
                        <a:buFont typeface="Corbel" panose="020B0503020204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6</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th </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80.47</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64.62</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5</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th</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Winter-2023</a:t>
                      </a:r>
                    </a:p>
                  </a:txBody>
                  <a:tcPr marL="6275" marR="6275" marT="6275" marB="0" anchor="ctr"/>
                </a:tc>
                <a:extLst>
                  <a:ext uri="{0D108BD9-81ED-4DB2-BD59-A6C34878D82A}">
                    <a16:rowId xmlns:a16="http://schemas.microsoft.com/office/drawing/2014/main" val="10003"/>
                  </a:ext>
                </a:extLst>
              </a:tr>
              <a:tr h="533400">
                <a:tc>
                  <a:txBody>
                    <a:bodyPr/>
                    <a:lstStyle/>
                    <a:p>
                      <a:pPr marL="0" marR="0" lvl="0" indent="0" algn="ctr" rtl="0">
                        <a:lnSpc>
                          <a:spcPct val="100000"/>
                        </a:lnSpc>
                        <a:spcBef>
                          <a:spcPts val="0"/>
                        </a:spcBef>
                        <a:spcAft>
                          <a:spcPts val="0"/>
                        </a:spcAft>
                        <a:buClr>
                          <a:schemeClr val="dk1"/>
                        </a:buClr>
                        <a:buSzPts val="2000"/>
                        <a:buFont typeface="Corbel" panose="020B0503020204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r>
                        <a:rPr lang="en-US" sz="1800">
                          <a:latin typeface="+mn-lt"/>
                          <a:ea typeface="Times New Roman" panose="02020603050405020304"/>
                          <a:cs typeface="Times New Roman" panose="02020603050405020304"/>
                          <a:sym typeface="Times New Roman" panose="02020603050405020304"/>
                        </a:rPr>
                        <a:t>6</a:t>
                      </a:r>
                      <a:r>
                        <a:rPr lang="en-US" sz="1800" baseline="30000">
                          <a:latin typeface="+mn-lt"/>
                          <a:ea typeface="Times New Roman" panose="02020603050405020304"/>
                          <a:cs typeface="Times New Roman" panose="02020603050405020304"/>
                          <a:sym typeface="Times New Roman" panose="02020603050405020304"/>
                        </a:rPr>
                        <a:t>th </a:t>
                      </a:r>
                      <a:r>
                        <a:rPr lang="en-US" sz="1800">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49.2</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32.16</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chemeClr val="dk1"/>
                        </a:buClr>
                        <a:buSzPts val="2000"/>
                        <a:buFont typeface="Corbel" panose="020B0503020204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2</a:t>
                      </a:r>
                      <a:r>
                        <a:rPr lang="en-US" sz="1800" b="0" i="0" u="none" strike="noStrike" cap="none" baseline="30000" dirty="0">
                          <a:solidFill>
                            <a:srgbClr val="000000"/>
                          </a:solidFill>
                          <a:latin typeface="+mn-lt"/>
                          <a:ea typeface="Times New Roman" panose="02020603050405020304"/>
                          <a:cs typeface="Times New Roman" panose="02020603050405020304"/>
                          <a:sym typeface="Times New Roman" panose="02020603050405020304"/>
                        </a:rPr>
                        <a:t>nd</a:t>
                      </a: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Summer-2024</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extLst>
                  <a:ext uri="{0D108BD9-81ED-4DB2-BD59-A6C34878D82A}">
                    <a16:rowId xmlns:a16="http://schemas.microsoft.com/office/drawing/2014/main" val="10004"/>
                  </a:ext>
                </a:extLst>
              </a:tr>
              <a:tr h="504376">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2</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nd</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77.72</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95250" marR="95250" marT="95250" marB="95250"/>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48.8</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4</a:t>
                      </a:r>
                      <a:r>
                        <a:rPr lang="en-US" sz="1800" b="0" i="0" u="none" strike="noStrike" cap="none" baseline="30000" dirty="0">
                          <a:solidFill>
                            <a:srgbClr val="000000"/>
                          </a:solidFill>
                          <a:latin typeface="+mn-lt"/>
                          <a:ea typeface="Times New Roman" panose="02020603050405020304"/>
                          <a:cs typeface="Times New Roman" panose="02020603050405020304"/>
                          <a:sym typeface="Times New Roman" panose="02020603050405020304"/>
                        </a:rPr>
                        <a:t>th</a:t>
                      </a: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Summer-2024</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extLst>
                  <a:ext uri="{0D108BD9-81ED-4DB2-BD59-A6C34878D82A}">
                    <a16:rowId xmlns:a16="http://schemas.microsoft.com/office/drawing/2014/main" val="10005"/>
                  </a:ext>
                </a:extLst>
              </a:tr>
              <a:tr h="438030">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6</a:t>
                      </a:r>
                      <a:r>
                        <a:rPr lang="en-US" sz="1800" b="0" i="0" u="none" strike="noStrike" cap="none" baseline="30000">
                          <a:solidFill>
                            <a:srgbClr val="000000"/>
                          </a:solidFill>
                          <a:latin typeface="+mn-lt"/>
                          <a:ea typeface="Times New Roman" panose="02020603050405020304"/>
                          <a:cs typeface="Times New Roman" panose="02020603050405020304"/>
                          <a:sym typeface="Times New Roman" panose="02020603050405020304"/>
                        </a:rPr>
                        <a:t>th</a:t>
                      </a: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a:solidFill>
                            <a:srgbClr val="000000"/>
                          </a:solidFill>
                          <a:latin typeface="+mn-lt"/>
                          <a:ea typeface="Times New Roman" panose="02020603050405020304"/>
                          <a:cs typeface="Times New Roman" panose="02020603050405020304"/>
                          <a:sym typeface="Times New Roman" panose="02020603050405020304"/>
                        </a:rPr>
                        <a:t>89.29</a:t>
                      </a:r>
                      <a:endParaRPr sz="1800" b="0" i="0" u="none" strike="noStrike" cap="none">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73.5</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6</a:t>
                      </a:r>
                      <a:r>
                        <a:rPr lang="en-US" sz="1800" b="0" i="0" u="none" strike="noStrike" cap="none" baseline="30000" dirty="0">
                          <a:solidFill>
                            <a:srgbClr val="000000"/>
                          </a:solidFill>
                          <a:latin typeface="+mn-lt"/>
                          <a:ea typeface="Times New Roman" panose="02020603050405020304"/>
                          <a:cs typeface="Times New Roman" panose="02020603050405020304"/>
                          <a:sym typeface="Times New Roman" panose="02020603050405020304"/>
                        </a:rPr>
                        <a:t>th</a:t>
                      </a: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 </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tc>
                  <a:txBody>
                    <a:bodyPr/>
                    <a:lstStyle/>
                    <a:p>
                      <a:pPr marL="0" marR="0" lvl="0" indent="0" algn="ctr" rtl="0">
                        <a:lnSpc>
                          <a:spcPct val="100000"/>
                        </a:lnSpc>
                        <a:spcBef>
                          <a:spcPts val="0"/>
                        </a:spcBef>
                        <a:spcAft>
                          <a:spcPts val="0"/>
                        </a:spcAft>
                        <a:buClr>
                          <a:srgbClr val="000000"/>
                        </a:buClr>
                        <a:buSzPts val="2000"/>
                        <a:buFont typeface="Arial" panose="020B0604020202020204"/>
                        <a:buNone/>
                      </a:pPr>
                      <a:r>
                        <a:rPr lang="en-US" sz="1800" b="0" i="0" u="none" strike="noStrike" cap="none" dirty="0">
                          <a:solidFill>
                            <a:srgbClr val="000000"/>
                          </a:solidFill>
                          <a:latin typeface="+mn-lt"/>
                          <a:ea typeface="Times New Roman" panose="02020603050405020304"/>
                          <a:cs typeface="Times New Roman" panose="02020603050405020304"/>
                          <a:sym typeface="Times New Roman" panose="02020603050405020304"/>
                        </a:rPr>
                        <a:t>Summer-2024</a:t>
                      </a:r>
                      <a:endParaRPr sz="1800" b="0" i="0" u="none" strike="noStrike" cap="none" dirty="0">
                        <a:solidFill>
                          <a:srgbClr val="000000"/>
                        </a:solidFill>
                        <a:latin typeface="+mn-lt"/>
                        <a:ea typeface="Times New Roman" panose="02020603050405020304"/>
                        <a:cs typeface="Times New Roman" panose="02020603050405020304"/>
                        <a:sym typeface="Times New Roman" panose="02020603050405020304"/>
                      </a:endParaRPr>
                    </a:p>
                  </a:txBody>
                  <a:tcPr marL="6275" marR="6275" marT="6275" marB="0" anchor="ctr"/>
                </a:tc>
                <a:extLst>
                  <a:ext uri="{0D108BD9-81ED-4DB2-BD59-A6C34878D82A}">
                    <a16:rowId xmlns:a16="http://schemas.microsoft.com/office/drawing/2014/main" val="10006"/>
                  </a:ext>
                </a:extLst>
              </a:tr>
            </a:tbl>
          </a:graphicData>
        </a:graphic>
      </p:graphicFrame>
      <p:pic>
        <p:nvPicPr>
          <p:cNvPr id="9" name="Picture 8" descr="A graduation cap on top of a stack of books&#10;&#10;AI-generated content may be incorrect.">
            <a:extLst>
              <a:ext uri="{FF2B5EF4-FFF2-40B4-BE49-F238E27FC236}">
                <a16:creationId xmlns:a16="http://schemas.microsoft.com/office/drawing/2014/main" id="{3E41AB7E-79FF-C327-3DEB-B6EA60A036FF}"/>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431053" y="3429000"/>
            <a:ext cx="4824504" cy="3614942"/>
          </a:xfrm>
          <a:prstGeom prst="rect">
            <a:avLst/>
          </a:prstGeom>
        </p:spPr>
      </p:pic>
      <p:sp>
        <p:nvSpPr>
          <p:cNvPr id="14" name="TextBox 13">
            <a:extLst>
              <a:ext uri="{FF2B5EF4-FFF2-40B4-BE49-F238E27FC236}">
                <a16:creationId xmlns:a16="http://schemas.microsoft.com/office/drawing/2014/main" id="{845AFB75-BE0C-9A76-D9BD-D6927CB75517}"/>
              </a:ext>
            </a:extLst>
          </p:cNvPr>
          <p:cNvSpPr txBox="1"/>
          <p:nvPr/>
        </p:nvSpPr>
        <p:spPr>
          <a:xfrm>
            <a:off x="4393451" y="5676406"/>
            <a:ext cx="5815778" cy="923330"/>
          </a:xfrm>
          <a:prstGeom prst="rect">
            <a:avLst/>
          </a:prstGeom>
          <a:noFill/>
        </p:spPr>
        <p:txBody>
          <a:bodyPr wrap="square" rtlCol="0">
            <a:spAutoFit/>
          </a:bodyPr>
          <a:lstStyle/>
          <a:p>
            <a:r>
              <a:rPr lang="en-US" dirty="0">
                <a:latin typeface="+mj-lt"/>
                <a:cs typeface="Times New Roman" pitchFamily="18" charset="0"/>
              </a:rPr>
              <a:t>Over the last three years, our institute rank has been consistently within the top 10 among all Polytechnic institutes (Govt. &amp; SFI) affiliated with GTU</a:t>
            </a:r>
            <a:r>
              <a:rPr lang="en-US" dirty="0">
                <a:latin typeface="Times New Roman" pitchFamily="18" charset="0"/>
                <a:cs typeface="Times New Roman" pitchFamily="18" charset="0"/>
              </a:rPr>
              <a:t> </a:t>
            </a:r>
          </a:p>
        </p:txBody>
      </p:sp>
    </p:spTree>
    <p:extLst>
      <p:ext uri="{BB962C8B-B14F-4D97-AF65-F5344CB8AC3E}">
        <p14:creationId xmlns:p14="http://schemas.microsoft.com/office/powerpoint/2010/main" val="3698861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CD87D1C8-1366-7B6A-782E-8A0D8058CDEC}"/>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E5FEFE19-417C-0A5D-176D-0DF4DE139CA2}"/>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6E776496-E1F6-AE2C-A5D6-7ED302515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0581166A-453E-D436-AEE4-3AD5D4D85315}"/>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0A1F48DA-5F13-E3A8-1DC1-251B7D12A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F46DFAD7-013C-3E80-F1FA-338A144802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CE60B230-E3B5-6271-ED84-9F412282372D}"/>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4228BFCA-74B2-BE6B-C926-75A9DAC19A33}"/>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Achievements</a:t>
            </a:r>
          </a:p>
        </p:txBody>
      </p:sp>
      <p:graphicFrame>
        <p:nvGraphicFramePr>
          <p:cNvPr id="2" name="Table 1">
            <a:extLst>
              <a:ext uri="{FF2B5EF4-FFF2-40B4-BE49-F238E27FC236}">
                <a16:creationId xmlns:a16="http://schemas.microsoft.com/office/drawing/2014/main" id="{C3D108B3-F153-D664-5E89-5E5C4B7D6722}"/>
              </a:ext>
            </a:extLst>
          </p:cNvPr>
          <p:cNvGraphicFramePr>
            <a:graphicFrameLocks noGrp="1"/>
          </p:cNvGraphicFramePr>
          <p:nvPr>
            <p:extLst>
              <p:ext uri="{D42A27DB-BD31-4B8C-83A1-F6EECF244321}">
                <p14:modId xmlns:p14="http://schemas.microsoft.com/office/powerpoint/2010/main" val="2812735317"/>
              </p:ext>
            </p:extLst>
          </p:nvPr>
        </p:nvGraphicFramePr>
        <p:xfrm>
          <a:off x="1881156" y="1423085"/>
          <a:ext cx="8429685" cy="4832459"/>
        </p:xfrm>
        <a:graphic>
          <a:graphicData uri="http://schemas.openxmlformats.org/drawingml/2006/table">
            <a:tbl>
              <a:tblPr>
                <a:tableStyleId>{BC89EF96-8CEA-46FF-86C4-4CE0E7609802}</a:tableStyleId>
              </a:tblPr>
              <a:tblGrid>
                <a:gridCol w="857257">
                  <a:extLst>
                    <a:ext uri="{9D8B030D-6E8A-4147-A177-3AD203B41FA5}">
                      <a16:colId xmlns:a16="http://schemas.microsoft.com/office/drawing/2014/main" val="20000"/>
                    </a:ext>
                  </a:extLst>
                </a:gridCol>
                <a:gridCol w="5786478">
                  <a:extLst>
                    <a:ext uri="{9D8B030D-6E8A-4147-A177-3AD203B41FA5}">
                      <a16:colId xmlns:a16="http://schemas.microsoft.com/office/drawing/2014/main" val="20001"/>
                    </a:ext>
                  </a:extLst>
                </a:gridCol>
                <a:gridCol w="1785950">
                  <a:extLst>
                    <a:ext uri="{9D8B030D-6E8A-4147-A177-3AD203B41FA5}">
                      <a16:colId xmlns:a16="http://schemas.microsoft.com/office/drawing/2014/main" val="20002"/>
                    </a:ext>
                  </a:extLst>
                </a:gridCol>
              </a:tblGrid>
              <a:tr h="444228">
                <a:tc>
                  <a:txBody>
                    <a:bodyPr/>
                    <a:lstStyle/>
                    <a:p>
                      <a:pPr algn="ctr" rtl="0" fontAlgn="ctr"/>
                      <a:r>
                        <a:rPr lang="en-IN" sz="2000" b="1" u="none" strike="noStrike" dirty="0">
                          <a:solidFill>
                            <a:srgbClr val="002060"/>
                          </a:solidFill>
                        </a:rPr>
                        <a:t>Sr. No.</a:t>
                      </a:r>
                      <a:endParaRPr lang="en-IN" sz="2000" b="1" i="0" u="none" strike="noStrike" dirty="0">
                        <a:solidFill>
                          <a:srgbClr val="002060"/>
                        </a:solidFill>
                        <a:latin typeface="Corbel"/>
                      </a:endParaRPr>
                    </a:p>
                  </a:txBody>
                  <a:tcPr marL="8128" marR="8128" marT="8128" marB="0" anchor="ctr"/>
                </a:tc>
                <a:tc>
                  <a:txBody>
                    <a:bodyPr/>
                    <a:lstStyle/>
                    <a:p>
                      <a:pPr algn="ctr" rtl="0" fontAlgn="ctr"/>
                      <a:r>
                        <a:rPr lang="en-IN" sz="2000" b="1" u="none" strike="noStrike" dirty="0">
                          <a:solidFill>
                            <a:srgbClr val="002060"/>
                          </a:solidFill>
                        </a:rPr>
                        <a:t>Achievements</a:t>
                      </a:r>
                      <a:endParaRPr lang="en-IN" sz="2000" b="1" i="0" u="none" strike="noStrike" dirty="0">
                        <a:solidFill>
                          <a:srgbClr val="002060"/>
                        </a:solidFill>
                        <a:latin typeface="Corbel"/>
                      </a:endParaRPr>
                    </a:p>
                  </a:txBody>
                  <a:tcPr marL="8128" marR="8128" marT="8128" marB="0" anchor="ctr"/>
                </a:tc>
                <a:tc>
                  <a:txBody>
                    <a:bodyPr/>
                    <a:lstStyle/>
                    <a:p>
                      <a:pPr algn="ctr" rtl="0" fontAlgn="ctr"/>
                      <a:r>
                        <a:rPr lang="en-IN" sz="2000" b="1" u="none" strike="noStrike" dirty="0">
                          <a:solidFill>
                            <a:srgbClr val="002060"/>
                          </a:solidFill>
                        </a:rPr>
                        <a:t>Total</a:t>
                      </a:r>
                      <a:endParaRPr lang="en-IN" sz="2000" b="1" i="0" u="none" strike="noStrike" dirty="0">
                        <a:solidFill>
                          <a:srgbClr val="002060"/>
                        </a:solidFill>
                        <a:latin typeface="Corbel"/>
                      </a:endParaRPr>
                    </a:p>
                  </a:txBody>
                  <a:tcPr marL="8128" marR="8128" marT="8128" marB="0" anchor="ctr"/>
                </a:tc>
                <a:extLst>
                  <a:ext uri="{0D108BD9-81ED-4DB2-BD59-A6C34878D82A}">
                    <a16:rowId xmlns:a16="http://schemas.microsoft.com/office/drawing/2014/main" val="10000"/>
                  </a:ext>
                </a:extLst>
              </a:tr>
              <a:tr h="305887">
                <a:tc>
                  <a:txBody>
                    <a:bodyPr/>
                    <a:lstStyle/>
                    <a:p>
                      <a:pPr algn="ctr" rtl="0" fontAlgn="ctr"/>
                      <a:r>
                        <a:rPr lang="en-IN" sz="2000" b="0" u="none" strike="noStrike" dirty="0">
                          <a:solidFill>
                            <a:srgbClr val="000000"/>
                          </a:solidFill>
                        </a:rPr>
                        <a:t>1</a:t>
                      </a:r>
                      <a:endParaRPr lang="en-IN" sz="2000" b="0" i="0" u="none" strike="noStrike" dirty="0">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Ph.D. Completed</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3</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1"/>
                  </a:ext>
                </a:extLst>
              </a:tr>
              <a:tr h="310641">
                <a:tc>
                  <a:txBody>
                    <a:bodyPr/>
                    <a:lstStyle/>
                    <a:p>
                      <a:pPr algn="ctr" rtl="0" fontAlgn="ctr"/>
                      <a:r>
                        <a:rPr lang="en-IN" sz="2000" b="0" u="none" strike="noStrike" dirty="0">
                          <a:solidFill>
                            <a:srgbClr val="000000"/>
                          </a:solidFill>
                        </a:rPr>
                        <a:t>2</a:t>
                      </a:r>
                      <a:endParaRPr lang="en-IN" sz="2000" b="0" i="0" u="none" strike="noStrike" dirty="0">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Ph.D. Pursuing</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7</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2"/>
                  </a:ext>
                </a:extLst>
              </a:tr>
              <a:tr h="309619">
                <a:tc>
                  <a:txBody>
                    <a:bodyPr/>
                    <a:lstStyle/>
                    <a:p>
                      <a:pPr algn="ctr" rtl="0" fontAlgn="ctr"/>
                      <a:r>
                        <a:rPr lang="en-IN" sz="2000" b="0" u="none" strike="noStrike">
                          <a:solidFill>
                            <a:srgbClr val="000000"/>
                          </a:solidFill>
                        </a:rPr>
                        <a:t>3</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M.E. Completed</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3</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3"/>
                  </a:ext>
                </a:extLst>
              </a:tr>
              <a:tr h="309619">
                <a:tc>
                  <a:txBody>
                    <a:bodyPr/>
                    <a:lstStyle/>
                    <a:p>
                      <a:pPr algn="ctr" rtl="0" fontAlgn="ctr"/>
                      <a:r>
                        <a:rPr lang="en-IN" sz="2000" b="0" u="none" strike="noStrike">
                          <a:solidFill>
                            <a:srgbClr val="000000"/>
                          </a:solidFill>
                        </a:rPr>
                        <a:t>4</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DRC Member</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1</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4"/>
                  </a:ext>
                </a:extLst>
              </a:tr>
              <a:tr h="329596">
                <a:tc>
                  <a:txBody>
                    <a:bodyPr/>
                    <a:lstStyle/>
                    <a:p>
                      <a:pPr algn="ctr" rtl="0" fontAlgn="ctr"/>
                      <a:r>
                        <a:rPr lang="en-IN" sz="2000" b="0" u="none" strike="noStrike">
                          <a:solidFill>
                            <a:srgbClr val="000000"/>
                          </a:solidFill>
                        </a:rPr>
                        <a:t>3</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Faculties associated with curriculum revision committee</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28</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5"/>
                  </a:ext>
                </a:extLst>
              </a:tr>
              <a:tr h="303517">
                <a:tc>
                  <a:txBody>
                    <a:bodyPr/>
                    <a:lstStyle/>
                    <a:p>
                      <a:pPr algn="ctr" rtl="0" fontAlgn="ctr"/>
                      <a:r>
                        <a:rPr lang="en-IN" sz="2000" b="0" u="none" strike="noStrike">
                          <a:solidFill>
                            <a:srgbClr val="000000"/>
                          </a:solidFill>
                        </a:rPr>
                        <a:t>4</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Expert lecture conducted in other institute</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5</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6"/>
                  </a:ext>
                </a:extLst>
              </a:tr>
              <a:tr h="309619">
                <a:tc>
                  <a:txBody>
                    <a:bodyPr/>
                    <a:lstStyle/>
                    <a:p>
                      <a:pPr algn="ctr" rtl="0" fontAlgn="ctr"/>
                      <a:r>
                        <a:rPr lang="en-IN" sz="2000" b="0" u="none" strike="noStrike">
                          <a:solidFill>
                            <a:srgbClr val="000000"/>
                          </a:solidFill>
                        </a:rPr>
                        <a:t>5</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Paper published/ Presented</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a:solidFill>
                            <a:srgbClr val="000000"/>
                          </a:solidFill>
                          <a:latin typeface="+mn-lt"/>
                          <a:ea typeface="+mn-ea"/>
                          <a:cs typeface="+mn-cs"/>
                        </a:rPr>
                        <a:t>8</a:t>
                      </a:r>
                      <a:endParaRPr lang="en-IN" sz="2000" b="0" u="none" strike="noStrike" kern="120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7"/>
                  </a:ext>
                </a:extLst>
              </a:tr>
              <a:tr h="309619">
                <a:tc>
                  <a:txBody>
                    <a:bodyPr/>
                    <a:lstStyle/>
                    <a:p>
                      <a:pPr algn="ctr" rtl="0" fontAlgn="ctr"/>
                      <a:r>
                        <a:rPr lang="en-IN" sz="2000" b="0" u="none" strike="noStrike" dirty="0">
                          <a:solidFill>
                            <a:srgbClr val="000000"/>
                          </a:solidFill>
                        </a:rPr>
                        <a:t>6</a:t>
                      </a:r>
                      <a:endParaRPr lang="en-IN" sz="2000" b="0" i="0" u="none" strike="noStrike" dirty="0">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Member of B.O.S. committee </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8</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8"/>
                  </a:ext>
                </a:extLst>
              </a:tr>
              <a:tr h="309619">
                <a:tc>
                  <a:txBody>
                    <a:bodyPr/>
                    <a:lstStyle/>
                    <a:p>
                      <a:pPr algn="ctr" rtl="0" fontAlgn="ctr"/>
                      <a:r>
                        <a:rPr lang="en-IN" sz="2000" b="0" u="none" strike="noStrike">
                          <a:solidFill>
                            <a:srgbClr val="000000"/>
                          </a:solidFill>
                        </a:rPr>
                        <a:t>7</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Duties Performed as Judge/ Jury in </a:t>
                      </a:r>
                      <a:r>
                        <a:rPr lang="en-IN" sz="2000" b="0" u="none" strike="noStrike" dirty="0" err="1">
                          <a:solidFill>
                            <a:srgbClr val="000000"/>
                          </a:solidFill>
                        </a:rPr>
                        <a:t>Hackathon</a:t>
                      </a:r>
                      <a:r>
                        <a:rPr lang="en-IN" sz="2000" b="0" u="none" strike="noStrike" dirty="0">
                          <a:solidFill>
                            <a:srgbClr val="000000"/>
                          </a:solidFill>
                        </a:rPr>
                        <a:t> </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41</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09"/>
                  </a:ext>
                </a:extLst>
              </a:tr>
              <a:tr h="309619">
                <a:tc>
                  <a:txBody>
                    <a:bodyPr/>
                    <a:lstStyle/>
                    <a:p>
                      <a:pPr algn="ctr" rtl="0" fontAlgn="ctr"/>
                      <a:r>
                        <a:rPr lang="en-IN" sz="2000" b="0" u="none" strike="noStrike">
                          <a:solidFill>
                            <a:srgbClr val="000000"/>
                          </a:solidFill>
                        </a:rPr>
                        <a:t>8</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GTU/DTE inspection committee member</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3</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10"/>
                  </a:ext>
                </a:extLst>
              </a:tr>
              <a:tr h="309619">
                <a:tc>
                  <a:txBody>
                    <a:bodyPr/>
                    <a:lstStyle/>
                    <a:p>
                      <a:pPr algn="ctr" rtl="0" fontAlgn="ctr"/>
                      <a:r>
                        <a:rPr lang="en-IN" sz="2000" b="0" u="none" strike="noStrike">
                          <a:solidFill>
                            <a:srgbClr val="000000"/>
                          </a:solidFill>
                        </a:rPr>
                        <a:t>9</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DTE Level Portfolio / NBA mentorship</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8</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11"/>
                  </a:ext>
                </a:extLst>
              </a:tr>
              <a:tr h="309619">
                <a:tc>
                  <a:txBody>
                    <a:bodyPr/>
                    <a:lstStyle/>
                    <a:p>
                      <a:pPr algn="ctr" rtl="0" fontAlgn="ctr"/>
                      <a:r>
                        <a:rPr lang="en-IN" sz="2000" b="0" u="none" strike="noStrike">
                          <a:solidFill>
                            <a:srgbClr val="000000"/>
                          </a:solidFill>
                        </a:rPr>
                        <a:t>10</a:t>
                      </a:r>
                      <a:endParaRPr lang="en-IN" sz="2000" b="0" i="0" u="none" strike="noStrike">
                        <a:solidFill>
                          <a:srgbClr val="000000"/>
                        </a:solidFill>
                        <a:latin typeface="Times New Roman"/>
                      </a:endParaRPr>
                    </a:p>
                  </a:txBody>
                  <a:tcPr marL="8128" marR="8128" marT="8128" marB="0" anchor="ctr"/>
                </a:tc>
                <a:tc>
                  <a:txBody>
                    <a:bodyPr/>
                    <a:lstStyle/>
                    <a:p>
                      <a:pPr algn="l" rtl="0" fontAlgn="ctr"/>
                      <a:r>
                        <a:rPr lang="en-IN" sz="2000" b="0" u="none" strike="noStrike" dirty="0">
                          <a:solidFill>
                            <a:srgbClr val="000000"/>
                          </a:solidFill>
                        </a:rPr>
                        <a:t>Education Department level portfolio (ACPDC,</a:t>
                      </a:r>
                      <a:r>
                        <a:rPr lang="en-IN" sz="2000" b="0" u="none" strike="noStrike" baseline="0" dirty="0">
                          <a:solidFill>
                            <a:srgbClr val="000000"/>
                          </a:solidFill>
                        </a:rPr>
                        <a:t> FRC)</a:t>
                      </a:r>
                      <a:endParaRPr lang="en-IN" sz="2000" b="0" i="0" u="none" strike="noStrike" dirty="0">
                        <a:solidFill>
                          <a:srgbClr val="000000"/>
                        </a:solidFill>
                        <a:latin typeface="Times New Roman"/>
                      </a:endParaRPr>
                    </a:p>
                  </a:txBody>
                  <a:tcPr marL="8128" marR="8128" marT="8128" marB="0" anchor="ctr"/>
                </a:tc>
                <a:tc>
                  <a:txBody>
                    <a:bodyPr/>
                    <a:lstStyle/>
                    <a:p>
                      <a:pPr algn="ctr">
                        <a:lnSpc>
                          <a:spcPct val="115000"/>
                        </a:lnSpc>
                        <a:spcAft>
                          <a:spcPts val="800"/>
                        </a:spcAft>
                        <a:buNone/>
                      </a:pPr>
                      <a:r>
                        <a:rPr lang="en-US" sz="2000" b="0" u="none" strike="noStrike" kern="1200" dirty="0">
                          <a:solidFill>
                            <a:srgbClr val="000000"/>
                          </a:solidFill>
                          <a:latin typeface="+mn-lt"/>
                          <a:ea typeface="+mn-ea"/>
                          <a:cs typeface="+mn-cs"/>
                        </a:rPr>
                        <a:t>5</a:t>
                      </a:r>
                      <a:endParaRPr lang="en-IN" sz="2000" b="0" u="none" strike="noStrike" kern="1200" dirty="0">
                        <a:solidFill>
                          <a:srgbClr val="000000"/>
                        </a:solidFill>
                        <a:latin typeface="+mn-lt"/>
                        <a:ea typeface="+mn-ea"/>
                        <a:cs typeface="+mn-cs"/>
                      </a:endParaRPr>
                    </a:p>
                  </a:txBody>
                  <a:tcPr marL="9525" marR="9525" marT="9525" marB="0" anchor="ctr"/>
                </a:tc>
                <a:extLst>
                  <a:ext uri="{0D108BD9-81ED-4DB2-BD59-A6C34878D82A}">
                    <a16:rowId xmlns:a16="http://schemas.microsoft.com/office/drawing/2014/main" val="10012"/>
                  </a:ext>
                </a:extLst>
              </a:tr>
            </a:tbl>
          </a:graphicData>
        </a:graphic>
      </p:graphicFrame>
      <p:pic>
        <p:nvPicPr>
          <p:cNvPr id="5" name="Picture 4" descr="A black background with a black square&#10;&#10;AI-generated content may be incorrect.">
            <a:extLst>
              <a:ext uri="{FF2B5EF4-FFF2-40B4-BE49-F238E27FC236}">
                <a16:creationId xmlns:a16="http://schemas.microsoft.com/office/drawing/2014/main" id="{0BD756FC-C6B1-73B1-A48B-508E0B9A0428}"/>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7684007" y="1841997"/>
            <a:ext cx="4188397" cy="5001071"/>
          </a:xfrm>
          <a:prstGeom prst="rect">
            <a:avLst/>
          </a:prstGeom>
        </p:spPr>
      </p:pic>
    </p:spTree>
    <p:extLst>
      <p:ext uri="{BB962C8B-B14F-4D97-AF65-F5344CB8AC3E}">
        <p14:creationId xmlns:p14="http://schemas.microsoft.com/office/powerpoint/2010/main" val="3193088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E821B18D-2118-B7FD-C1B1-FEB4F411105A}"/>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1EC18FB3-F1E0-4C1A-8F78-CC94E4A466B8}"/>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D61BF0F7-BDD2-293C-C633-DFE294F2A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D709A68D-BB35-8A40-6AF4-2DC7FA428EB3}"/>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AE0CA4D3-133D-C9FB-2F7F-D8AF46963C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98DAF1FF-921C-47D8-4519-99369B98C2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9459F756-6E8E-0257-110B-4FEEE1598788}"/>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29A9137D-CBA4-0FD6-C988-B0B99323E6DC}"/>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Achievements (PhD &amp; Masters)</a:t>
            </a:r>
          </a:p>
        </p:txBody>
      </p:sp>
      <p:pic>
        <p:nvPicPr>
          <p:cNvPr id="5" name="Picture 4" descr="A yellow and green text on a black background&#10;&#10;AI-generated content may be incorrect.">
            <a:extLst>
              <a:ext uri="{FF2B5EF4-FFF2-40B4-BE49-F238E27FC236}">
                <a16:creationId xmlns:a16="http://schemas.microsoft.com/office/drawing/2014/main" id="{DB89AB8B-FF43-5C7D-3F4B-C1BD8FA21136}"/>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a:off x="4348758" y="1099281"/>
            <a:ext cx="3494484" cy="5673878"/>
          </a:xfrm>
          <a:prstGeom prst="rect">
            <a:avLst/>
          </a:prstGeom>
        </p:spPr>
      </p:pic>
      <p:sp>
        <p:nvSpPr>
          <p:cNvPr id="23" name="TextBox 22">
            <a:extLst>
              <a:ext uri="{FF2B5EF4-FFF2-40B4-BE49-F238E27FC236}">
                <a16:creationId xmlns:a16="http://schemas.microsoft.com/office/drawing/2014/main" id="{F5F80ED0-E203-5172-ADF6-5783A27EAB6E}"/>
              </a:ext>
            </a:extLst>
          </p:cNvPr>
          <p:cNvSpPr txBox="1"/>
          <p:nvPr/>
        </p:nvSpPr>
        <p:spPr>
          <a:xfrm>
            <a:off x="427853" y="4961842"/>
            <a:ext cx="3920905" cy="1477328"/>
          </a:xfrm>
          <a:prstGeom prst="rect">
            <a:avLst/>
          </a:prstGeom>
          <a:noFill/>
        </p:spPr>
        <p:txBody>
          <a:bodyPr wrap="square">
            <a:spAutoFit/>
          </a:bodyPr>
          <a:lstStyle/>
          <a:p>
            <a:pPr algn="ctr"/>
            <a:r>
              <a:rPr lang="en-IN" b="1" dirty="0"/>
              <a:t>Mr. Dipesh Dalal </a:t>
            </a:r>
            <a:r>
              <a:rPr lang="en-IN" dirty="0"/>
              <a:t>awarded</a:t>
            </a:r>
          </a:p>
          <a:p>
            <a:pPr algn="ctr"/>
            <a:r>
              <a:rPr lang="en-IN" dirty="0"/>
              <a:t> ‘Ph.D. in Civil’ by </a:t>
            </a:r>
            <a:r>
              <a:rPr lang="en-IN" sz="1800" dirty="0">
                <a:effectLst/>
                <a:latin typeface="Times New Roman" panose="02020603050405020304" pitchFamily="18" charset="0"/>
                <a:ea typeface="Calibri" panose="020F0502020204030204" pitchFamily="34" charset="0"/>
              </a:rPr>
              <a:t>honourable </a:t>
            </a:r>
            <a:r>
              <a:rPr lang="en-IN" sz="1800" b="1" dirty="0">
                <a:effectLst/>
                <a:latin typeface="Times New Roman" panose="02020603050405020304" pitchFamily="18" charset="0"/>
                <a:ea typeface="Calibri" panose="020F0502020204030204" pitchFamily="34" charset="0"/>
              </a:rPr>
              <a:t>Governor of Gujarat Acharya Devvrat ji</a:t>
            </a:r>
            <a:endParaRPr lang="en-IN" b="1" dirty="0"/>
          </a:p>
          <a:p>
            <a:pPr algn="ctr"/>
            <a:r>
              <a:rPr lang="en-IN" dirty="0"/>
              <a:t> on 20-01-2024</a:t>
            </a:r>
          </a:p>
        </p:txBody>
      </p:sp>
      <p:sp>
        <p:nvSpPr>
          <p:cNvPr id="29" name="TextBox 28">
            <a:extLst>
              <a:ext uri="{FF2B5EF4-FFF2-40B4-BE49-F238E27FC236}">
                <a16:creationId xmlns:a16="http://schemas.microsoft.com/office/drawing/2014/main" id="{C3E30B2C-3F06-4593-2D88-C4FFBA120818}"/>
              </a:ext>
            </a:extLst>
          </p:cNvPr>
          <p:cNvSpPr txBox="1"/>
          <p:nvPr/>
        </p:nvSpPr>
        <p:spPr>
          <a:xfrm>
            <a:off x="7441308" y="5436947"/>
            <a:ext cx="4163549" cy="923330"/>
          </a:xfrm>
          <a:prstGeom prst="rect">
            <a:avLst/>
          </a:prstGeom>
          <a:noFill/>
        </p:spPr>
        <p:txBody>
          <a:bodyPr wrap="square">
            <a:spAutoFit/>
          </a:bodyPr>
          <a:lstStyle/>
          <a:p>
            <a:pPr algn="ctr"/>
            <a:r>
              <a:rPr lang="en-IN" b="1" dirty="0"/>
              <a:t>Ms. Aarti Dalwadi </a:t>
            </a:r>
            <a:r>
              <a:rPr lang="en-IN" dirty="0"/>
              <a:t>,Lecturer in BM, did her masters and  awarded  with </a:t>
            </a:r>
            <a:r>
              <a:rPr lang="en-IN" b="1" dirty="0"/>
              <a:t>Gold Medal </a:t>
            </a:r>
            <a:r>
              <a:rPr lang="en-IN" dirty="0"/>
              <a:t>at GTU convocation-2024</a:t>
            </a:r>
          </a:p>
        </p:txBody>
      </p:sp>
      <p:pic>
        <p:nvPicPr>
          <p:cNvPr id="2" name="Picture 1">
            <a:extLst>
              <a:ext uri="{FF2B5EF4-FFF2-40B4-BE49-F238E27FC236}">
                <a16:creationId xmlns:a16="http://schemas.microsoft.com/office/drawing/2014/main" id="{4F2C42EF-3B1C-C638-52D7-05A70D622E96}"/>
              </a:ext>
            </a:extLst>
          </p:cNvPr>
          <p:cNvPicPr>
            <a:picLocks noChangeAspect="1"/>
          </p:cNvPicPr>
          <p:nvPr/>
        </p:nvPicPr>
        <p:blipFill>
          <a:blip r:embed="rId7">
            <a:extLst>
              <a:ext uri="{28A0092B-C50C-407E-A947-70E740481C1C}">
                <a14:useLocalDpi xmlns:a14="http://schemas.microsoft.com/office/drawing/2010/main" val="0"/>
              </a:ext>
            </a:extLst>
          </a:blip>
          <a:srcRect l="19990" r="11332" b="13353"/>
          <a:stretch/>
        </p:blipFill>
        <p:spPr bwMode="auto">
          <a:xfrm>
            <a:off x="491075" y="2081545"/>
            <a:ext cx="3588226" cy="2546308"/>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descr="A person and person standing on a red carpet&#10;&#10;AI-generated content may be incorrect.">
            <a:extLst>
              <a:ext uri="{FF2B5EF4-FFF2-40B4-BE49-F238E27FC236}">
                <a16:creationId xmlns:a16="http://schemas.microsoft.com/office/drawing/2014/main" id="{CB36A401-1173-C04E-65DC-75BDABC37C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9355" y="1911392"/>
            <a:ext cx="2552157" cy="340287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933359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7F600721-1D54-3402-DA6B-3DCF5B8EACD0}"/>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D9066DC3-6C3C-91EE-082D-51020584CD2B}"/>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82524216-06E7-DBB3-4D80-191B9FDAF8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53D65CC9-F8C6-9A8C-76D6-81C039383F10}"/>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2E9046F1-C569-5BBF-5BFC-79C13C47D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59A96FFE-7702-215F-BD1F-7A0114A9DF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7AF98293-4897-27A1-5BA9-3D7BB1483D1B}"/>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644709EA-09D1-97AD-B7C2-57DA86AE6CAE}"/>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Achievements (PhD)</a:t>
            </a:r>
          </a:p>
        </p:txBody>
      </p:sp>
      <p:pic>
        <p:nvPicPr>
          <p:cNvPr id="5" name="Picture 4" descr="A yellow and green text on a black background&#10;&#10;AI-generated content may be incorrect.">
            <a:extLst>
              <a:ext uri="{FF2B5EF4-FFF2-40B4-BE49-F238E27FC236}">
                <a16:creationId xmlns:a16="http://schemas.microsoft.com/office/drawing/2014/main" id="{DB000B44-15FA-C3B5-745D-B7A62C2BF4B8}"/>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a:off x="4348758" y="1099281"/>
            <a:ext cx="3494484" cy="5673878"/>
          </a:xfrm>
          <a:prstGeom prst="rect">
            <a:avLst/>
          </a:prstGeom>
        </p:spPr>
      </p:pic>
      <p:pic>
        <p:nvPicPr>
          <p:cNvPr id="14" name="Picture 2">
            <a:extLst>
              <a:ext uri="{FF2B5EF4-FFF2-40B4-BE49-F238E27FC236}">
                <a16:creationId xmlns:a16="http://schemas.microsoft.com/office/drawing/2014/main" id="{6DCC84E7-E05B-6A61-A266-8D8AF4BD6BF0}"/>
              </a:ext>
            </a:extLst>
          </p:cNvPr>
          <p:cNvPicPr>
            <a:picLocks noChangeAspect="1" noChangeArrowheads="1"/>
          </p:cNvPicPr>
          <p:nvPr/>
        </p:nvPicPr>
        <p:blipFill>
          <a:blip r:embed="rId7"/>
          <a:srcRect/>
          <a:stretch>
            <a:fillRect/>
          </a:stretch>
        </p:blipFill>
        <p:spPr bwMode="auto">
          <a:xfrm>
            <a:off x="1237390" y="2091019"/>
            <a:ext cx="2731227" cy="2282588"/>
          </a:xfrm>
          <a:prstGeom prst="rect">
            <a:avLst/>
          </a:prstGeom>
          <a:ln w="88900" cap="sq" cmpd="thickThin">
            <a:solidFill>
              <a:srgbClr val="000000"/>
            </a:solidFill>
            <a:prstDash val="solid"/>
            <a:miter lim="800000"/>
          </a:ln>
          <a:effectLst>
            <a:innerShdw blurRad="76200">
              <a:srgbClr val="000000"/>
            </a:innerShdw>
          </a:effectLst>
        </p:spPr>
      </p:pic>
      <p:sp>
        <p:nvSpPr>
          <p:cNvPr id="23" name="TextBox 22">
            <a:extLst>
              <a:ext uri="{FF2B5EF4-FFF2-40B4-BE49-F238E27FC236}">
                <a16:creationId xmlns:a16="http://schemas.microsoft.com/office/drawing/2014/main" id="{50FDEAE1-4EEA-CC38-6FEC-8DC0379ECF64}"/>
              </a:ext>
            </a:extLst>
          </p:cNvPr>
          <p:cNvSpPr txBox="1"/>
          <p:nvPr/>
        </p:nvSpPr>
        <p:spPr>
          <a:xfrm>
            <a:off x="530341" y="4941249"/>
            <a:ext cx="3920905" cy="1200329"/>
          </a:xfrm>
          <a:prstGeom prst="rect">
            <a:avLst/>
          </a:prstGeom>
          <a:noFill/>
        </p:spPr>
        <p:txBody>
          <a:bodyPr wrap="square">
            <a:spAutoFit/>
          </a:bodyPr>
          <a:lstStyle/>
          <a:p>
            <a:pPr algn="ctr"/>
            <a:r>
              <a:rPr lang="en-IN" b="1" dirty="0"/>
              <a:t>Ms. Meghal Brahmbhatt </a:t>
            </a:r>
            <a:r>
              <a:rPr lang="en-IN" dirty="0"/>
              <a:t>awarded</a:t>
            </a:r>
          </a:p>
          <a:p>
            <a:pPr algn="ctr"/>
            <a:r>
              <a:rPr lang="en-IN" dirty="0"/>
              <a:t> ‘Ph.D. in English’ by </a:t>
            </a:r>
            <a:r>
              <a:rPr lang="en-IN" b="1" dirty="0"/>
              <a:t>Ganpat University</a:t>
            </a:r>
          </a:p>
          <a:p>
            <a:pPr algn="ctr"/>
            <a:r>
              <a:rPr lang="en-IN" dirty="0"/>
              <a:t> on 2nd December 2021</a:t>
            </a:r>
          </a:p>
        </p:txBody>
      </p:sp>
      <p:pic>
        <p:nvPicPr>
          <p:cNvPr id="24" name="Picture 23" descr="214310747_5832591790149060_8286105788246115292_n.jpg">
            <a:extLst>
              <a:ext uri="{FF2B5EF4-FFF2-40B4-BE49-F238E27FC236}">
                <a16:creationId xmlns:a16="http://schemas.microsoft.com/office/drawing/2014/main" id="{92D74F4A-37BB-5A93-DEEF-A947BA452BB7}"/>
              </a:ext>
            </a:extLst>
          </p:cNvPr>
          <p:cNvPicPr>
            <a:picLocks noChangeAspect="1"/>
          </p:cNvPicPr>
          <p:nvPr/>
        </p:nvPicPr>
        <p:blipFill>
          <a:blip r:embed="rId8" cstate="print"/>
          <a:stretch>
            <a:fillRect/>
          </a:stretch>
        </p:blipFill>
        <p:spPr>
          <a:xfrm>
            <a:off x="8223383" y="1916751"/>
            <a:ext cx="2573723" cy="2822785"/>
          </a:xfrm>
          <a:prstGeom prst="rect">
            <a:avLst/>
          </a:prstGeom>
          <a:ln w="88900" cap="sq" cmpd="thickThin">
            <a:solidFill>
              <a:srgbClr val="000000"/>
            </a:solidFill>
            <a:prstDash val="solid"/>
            <a:miter lim="800000"/>
          </a:ln>
          <a:effectLst>
            <a:innerShdw blurRad="76200">
              <a:srgbClr val="000000"/>
            </a:innerShdw>
          </a:effectLst>
        </p:spPr>
      </p:pic>
      <p:sp>
        <p:nvSpPr>
          <p:cNvPr id="29" name="TextBox 28">
            <a:extLst>
              <a:ext uri="{FF2B5EF4-FFF2-40B4-BE49-F238E27FC236}">
                <a16:creationId xmlns:a16="http://schemas.microsoft.com/office/drawing/2014/main" id="{586226A9-AD20-41C8-569C-62339B03F41A}"/>
              </a:ext>
            </a:extLst>
          </p:cNvPr>
          <p:cNvSpPr txBox="1"/>
          <p:nvPr/>
        </p:nvSpPr>
        <p:spPr>
          <a:xfrm>
            <a:off x="7357727" y="4941249"/>
            <a:ext cx="4163549" cy="1200329"/>
          </a:xfrm>
          <a:prstGeom prst="rect">
            <a:avLst/>
          </a:prstGeom>
          <a:noFill/>
        </p:spPr>
        <p:txBody>
          <a:bodyPr wrap="square">
            <a:spAutoFit/>
          </a:bodyPr>
          <a:lstStyle/>
          <a:p>
            <a:pPr algn="ctr"/>
            <a:r>
              <a:rPr lang="en-IN" b="1" dirty="0"/>
              <a:t>Mr. Arvind Chavda </a:t>
            </a:r>
            <a:r>
              <a:rPr lang="en-IN" dirty="0"/>
              <a:t>awarded  ‘Ph.D. in </a:t>
            </a:r>
          </a:p>
          <a:p>
            <a:pPr algn="ctr"/>
            <a:r>
              <a:rPr lang="en-IN" dirty="0"/>
              <a:t>Physics’ (Condensed matter Physics) by</a:t>
            </a:r>
          </a:p>
          <a:p>
            <a:pPr algn="ctr"/>
            <a:r>
              <a:rPr lang="en-IN" dirty="0"/>
              <a:t> </a:t>
            </a:r>
            <a:r>
              <a:rPr lang="en-IN" b="1" dirty="0"/>
              <a:t>Pandit Deendayal Energy University</a:t>
            </a:r>
            <a:r>
              <a:rPr lang="en-IN" dirty="0"/>
              <a:t>, </a:t>
            </a:r>
          </a:p>
          <a:p>
            <a:pPr algn="ctr"/>
            <a:r>
              <a:rPr lang="en-IN" dirty="0"/>
              <a:t>Gandhinagar, Gujarat on 6th July 2021</a:t>
            </a:r>
          </a:p>
        </p:txBody>
      </p:sp>
    </p:spTree>
    <p:extLst>
      <p:ext uri="{BB962C8B-B14F-4D97-AF65-F5344CB8AC3E}">
        <p14:creationId xmlns:p14="http://schemas.microsoft.com/office/powerpoint/2010/main" val="3341816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B7624C89-2C8F-F4FC-9BB9-1CA0DA5453DE}"/>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E65F6837-D5A4-4849-95DB-C98AF91F57FD}"/>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F84C62A2-FA07-5578-9DA3-5D9276E4E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56257928-AE3A-ACEB-FC34-44F2B67C601E}"/>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8AF30221-D4F3-86E6-6F1C-591396AC48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8F9AC7F2-1550-B068-E45C-0EC1EB9CB9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645B55F0-72EC-4D80-B03E-596C4937D9FD}"/>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9C345F58-5C4E-8E18-059A-2F157FFA8777}"/>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Achievements (PhD)</a:t>
            </a:r>
          </a:p>
        </p:txBody>
      </p:sp>
      <p:pic>
        <p:nvPicPr>
          <p:cNvPr id="5" name="Picture 4" descr="A yellow and green text on a black background&#10;&#10;AI-generated content may be incorrect.">
            <a:extLst>
              <a:ext uri="{FF2B5EF4-FFF2-40B4-BE49-F238E27FC236}">
                <a16:creationId xmlns:a16="http://schemas.microsoft.com/office/drawing/2014/main" id="{95656413-4E29-4831-3364-436321F1B159}"/>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a:off x="4348758" y="1099281"/>
            <a:ext cx="3494484" cy="5673878"/>
          </a:xfrm>
          <a:prstGeom prst="rect">
            <a:avLst/>
          </a:prstGeom>
        </p:spPr>
      </p:pic>
      <p:sp>
        <p:nvSpPr>
          <p:cNvPr id="23" name="TextBox 22">
            <a:extLst>
              <a:ext uri="{FF2B5EF4-FFF2-40B4-BE49-F238E27FC236}">
                <a16:creationId xmlns:a16="http://schemas.microsoft.com/office/drawing/2014/main" id="{582D5164-0A12-A96C-B52F-59ACE3256FD6}"/>
              </a:ext>
            </a:extLst>
          </p:cNvPr>
          <p:cNvSpPr txBox="1"/>
          <p:nvPr/>
        </p:nvSpPr>
        <p:spPr>
          <a:xfrm>
            <a:off x="1502735" y="1988187"/>
            <a:ext cx="10236403" cy="2554545"/>
          </a:xfrm>
          <a:prstGeom prst="rect">
            <a:avLst/>
          </a:prstGeom>
          <a:noFill/>
        </p:spPr>
        <p:txBody>
          <a:bodyPr wrap="square">
            <a:spAutoFit/>
          </a:bodyPr>
          <a:lstStyle/>
          <a:p>
            <a:pPr marL="285750" indent="-285750">
              <a:buFont typeface="Wingdings" panose="05000000000000000000" pitchFamily="2" charset="2"/>
              <a:buChar char="v"/>
            </a:pPr>
            <a:r>
              <a:rPr lang="en-US" sz="3200" dirty="0">
                <a:latin typeface="Cambria" panose="02040503050406030204" pitchFamily="18" charset="0"/>
                <a:ea typeface="Cambria" panose="02040503050406030204" pitchFamily="18" charset="0"/>
              </a:rPr>
              <a:t>The following faculty members have received notification of their Ph.D. degree:</a:t>
            </a:r>
          </a:p>
          <a:p>
            <a:pPr marL="742950" lvl="1" indent="-285750">
              <a:buFont typeface="Wingdings" panose="05000000000000000000" pitchFamily="2" charset="2"/>
              <a:buChar char="§"/>
            </a:pPr>
            <a:r>
              <a:rPr lang="en-US" sz="3200" b="1" dirty="0">
                <a:latin typeface="Cambria" panose="02040503050406030204" pitchFamily="18" charset="0"/>
                <a:ea typeface="Cambria" panose="02040503050406030204" pitchFamily="18" charset="0"/>
              </a:rPr>
              <a:t>Mrs. Jasmin </a:t>
            </a:r>
            <a:r>
              <a:rPr lang="en-US" sz="3200" b="1" dirty="0" err="1">
                <a:latin typeface="Cambria" panose="02040503050406030204" pitchFamily="18" charset="0"/>
                <a:ea typeface="Cambria" panose="02040503050406030204" pitchFamily="18" charset="0"/>
              </a:rPr>
              <a:t>Karagthala</a:t>
            </a:r>
            <a:r>
              <a:rPr lang="en-US" sz="3200" dirty="0">
                <a:latin typeface="Cambria" panose="02040503050406030204" pitchFamily="18" charset="0"/>
                <a:ea typeface="Cambria" panose="02040503050406030204" pitchFamily="18" charset="0"/>
              </a:rPr>
              <a:t> – Lecturer, CE</a:t>
            </a:r>
          </a:p>
          <a:p>
            <a:pPr marL="742950" lvl="1" indent="-285750">
              <a:buFont typeface="Wingdings" panose="05000000000000000000" pitchFamily="2" charset="2"/>
              <a:buChar char="§"/>
            </a:pPr>
            <a:r>
              <a:rPr lang="en-US" sz="3200" b="1" dirty="0">
                <a:latin typeface="Cambria" panose="02040503050406030204" pitchFamily="18" charset="0"/>
                <a:ea typeface="Cambria" panose="02040503050406030204" pitchFamily="18" charset="0"/>
              </a:rPr>
              <a:t>Mrs. Rikita Parekh</a:t>
            </a:r>
            <a:r>
              <a:rPr lang="en-US" sz="3200" dirty="0">
                <a:latin typeface="Cambria" panose="02040503050406030204" pitchFamily="18" charset="0"/>
                <a:ea typeface="Cambria" panose="02040503050406030204" pitchFamily="18" charset="0"/>
              </a:rPr>
              <a:t> – Lecturer, IT</a:t>
            </a:r>
          </a:p>
          <a:p>
            <a:pPr marL="742950" lvl="1" indent="-285750">
              <a:buFont typeface="Wingdings" panose="05000000000000000000" pitchFamily="2" charset="2"/>
              <a:buChar char="§"/>
            </a:pPr>
            <a:r>
              <a:rPr lang="en-US" sz="3200" b="1" dirty="0">
                <a:latin typeface="Cambria" panose="02040503050406030204" pitchFamily="18" charset="0"/>
                <a:ea typeface="Cambria" panose="02040503050406030204" pitchFamily="18" charset="0"/>
              </a:rPr>
              <a:t>Mr. Rakesh Motka</a:t>
            </a:r>
            <a:r>
              <a:rPr lang="en-US" sz="3200" dirty="0">
                <a:latin typeface="Cambria" panose="02040503050406030204" pitchFamily="18" charset="0"/>
                <a:ea typeface="Cambria" panose="02040503050406030204" pitchFamily="18" charset="0"/>
              </a:rPr>
              <a:t> – Lecturer, Bio</a:t>
            </a:r>
          </a:p>
        </p:txBody>
      </p:sp>
    </p:spTree>
    <p:extLst>
      <p:ext uri="{BB962C8B-B14F-4D97-AF65-F5344CB8AC3E}">
        <p14:creationId xmlns:p14="http://schemas.microsoft.com/office/powerpoint/2010/main" val="3060077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771C184D-D6AA-C473-A82F-5ACA38F2D3A3}"/>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8ADE8ABC-1E74-E247-6687-42B0C44839A7}"/>
              </a:ext>
            </a:extLst>
          </p:cNvPr>
          <p:cNvPicPr>
            <a:picLocks noChangeAspect="1"/>
          </p:cNvPicPr>
          <p:nvPr/>
        </p:nvPicPr>
        <p:blipFill>
          <a:blip r:embed="rId4">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678ACB91-7FEF-EE3C-93C5-F097EF6186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C81F5BAC-C484-BDAF-2586-7EAB8732FF93}"/>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2894A7BF-386F-DFDB-0A27-7E39D0F5E2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032A9BBB-95AE-9D63-26E9-FED03A3F75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2786C108-F442-0373-4DF3-58A8BD37655A}"/>
                </a:ext>
              </a:extLst>
            </p:cNvPr>
            <p:cNvPicPr>
              <a:picLocks noChangeAspect="1"/>
            </p:cNvPicPr>
            <p:nvPr/>
          </p:nvPicPr>
          <p:blipFill>
            <a:blip r:embed="rId7">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4D536794-B12D-D54E-7380-E616387B396B}"/>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Achievements </a:t>
            </a:r>
          </a:p>
        </p:txBody>
      </p:sp>
      <p:sp>
        <p:nvSpPr>
          <p:cNvPr id="4" name="Google Shape;391;g342edfa4214_0_2">
            <a:extLst>
              <a:ext uri="{FF2B5EF4-FFF2-40B4-BE49-F238E27FC236}">
                <a16:creationId xmlns:a16="http://schemas.microsoft.com/office/drawing/2014/main" id="{AF629A81-1AF3-5239-2B12-1189973F5A4C}"/>
              </a:ext>
            </a:extLst>
          </p:cNvPr>
          <p:cNvSpPr txBox="1"/>
          <p:nvPr/>
        </p:nvSpPr>
        <p:spPr>
          <a:xfrm>
            <a:off x="6205825" y="3074486"/>
            <a:ext cx="5473578" cy="1495764"/>
          </a:xfrm>
          <a:prstGeom prst="rect">
            <a:avLst/>
          </a:prstGeom>
          <a:noFill/>
          <a:ln>
            <a:noFill/>
          </a:ln>
        </p:spPr>
        <p:txBody>
          <a:bodyPr spcFirstLastPara="1" wrap="square" lIns="91425" tIns="91425" rIns="91425" bIns="91425" anchor="t" anchorCtr="0">
            <a:spAutoFit/>
          </a:bodyPr>
          <a:lstStyle/>
          <a:p>
            <a:pPr lvl="0" indent="0" algn="ctr">
              <a:lnSpc>
                <a:spcPct val="115000"/>
              </a:lnSpc>
              <a:spcBef>
                <a:spcPts val="1200"/>
              </a:spcBef>
              <a:spcAft>
                <a:spcPts val="0"/>
              </a:spcAft>
              <a:buNone/>
            </a:pPr>
            <a:r>
              <a:rPr lang="en-US" sz="1600" dirty="0"/>
              <a:t>Successfully completed Advance Mountaineering Course from Himalayan Mountaineering Institute, Darjeeling</a:t>
            </a:r>
            <a:endParaRPr sz="1600" dirty="0"/>
          </a:p>
          <a:p>
            <a:pPr marL="0" lvl="0" indent="0" algn="l" rtl="0">
              <a:lnSpc>
                <a:spcPct val="115000"/>
              </a:lnSpc>
              <a:spcBef>
                <a:spcPts val="1200"/>
              </a:spcBef>
              <a:spcAft>
                <a:spcPts val="1200"/>
              </a:spcAft>
              <a:buNone/>
            </a:pPr>
            <a:endParaRPr sz="1400" dirty="0">
              <a:solidFill>
                <a:srgbClr val="1F1F1F"/>
              </a:solidFill>
              <a:highlight>
                <a:srgbClr val="FFFFFF"/>
              </a:highlight>
              <a:latin typeface="Times New Roman" panose="02020603050405020304" charset="0"/>
              <a:cs typeface="Times New Roman" panose="02020603050405020304" charset="0"/>
            </a:endParaRPr>
          </a:p>
        </p:txBody>
      </p:sp>
      <p:pic>
        <p:nvPicPr>
          <p:cNvPr id="6" name="Google Shape;392;g342edfa4214_0_2">
            <a:extLst>
              <a:ext uri="{FF2B5EF4-FFF2-40B4-BE49-F238E27FC236}">
                <a16:creationId xmlns:a16="http://schemas.microsoft.com/office/drawing/2014/main" id="{E6A9699E-E556-B568-4BBB-E5E19DEF18FF}"/>
              </a:ext>
            </a:extLst>
          </p:cNvPr>
          <p:cNvPicPr preferRelativeResize="0"/>
          <p:nvPr/>
        </p:nvPicPr>
        <p:blipFill>
          <a:blip r:embed="rId8"/>
          <a:srcRect l="12398" r="5961"/>
          <a:stretch/>
        </p:blipFill>
        <p:spPr>
          <a:xfrm>
            <a:off x="7636335" y="1426378"/>
            <a:ext cx="2845940" cy="1793089"/>
          </a:xfrm>
          <a:prstGeom prst="rect">
            <a:avLst/>
          </a:prstGeom>
          <a:ln w="88900" cap="sq" cmpd="thickThin">
            <a:solidFill>
              <a:srgbClr val="000000"/>
            </a:solidFill>
            <a:prstDash val="solid"/>
            <a:miter lim="800000"/>
          </a:ln>
          <a:effectLst>
            <a:innerShdw blurRad="76200">
              <a:srgbClr val="000000"/>
            </a:innerShdw>
          </a:effectLst>
        </p:spPr>
      </p:pic>
      <p:pic>
        <p:nvPicPr>
          <p:cNvPr id="9" name="Google Shape;393;g342edfa4214_0_2">
            <a:extLst>
              <a:ext uri="{FF2B5EF4-FFF2-40B4-BE49-F238E27FC236}">
                <a16:creationId xmlns:a16="http://schemas.microsoft.com/office/drawing/2014/main" id="{B22D2F33-AE1F-99E8-5B04-A3EC240B6192}"/>
              </a:ext>
            </a:extLst>
          </p:cNvPr>
          <p:cNvPicPr preferRelativeResize="0"/>
          <p:nvPr/>
        </p:nvPicPr>
        <p:blipFill>
          <a:blip r:embed="rId9"/>
          <a:stretch>
            <a:fillRect/>
          </a:stretch>
        </p:blipFill>
        <p:spPr>
          <a:xfrm>
            <a:off x="1377904" y="1443178"/>
            <a:ext cx="3134862" cy="1839972"/>
          </a:xfrm>
          <a:prstGeom prst="rect">
            <a:avLst/>
          </a:prstGeom>
          <a:ln w="88900" cap="sq" cmpd="thickThin">
            <a:solidFill>
              <a:srgbClr val="000000"/>
            </a:solidFill>
            <a:prstDash val="solid"/>
            <a:miter lim="800000"/>
          </a:ln>
          <a:effectLst>
            <a:innerShdw blurRad="76200">
              <a:srgbClr val="000000"/>
            </a:innerShdw>
          </a:effectLst>
        </p:spPr>
      </p:pic>
      <p:sp>
        <p:nvSpPr>
          <p:cNvPr id="10" name="Google Shape;394;g342edfa4214_0_2">
            <a:extLst>
              <a:ext uri="{FF2B5EF4-FFF2-40B4-BE49-F238E27FC236}">
                <a16:creationId xmlns:a16="http://schemas.microsoft.com/office/drawing/2014/main" id="{DE1A6ECD-6E42-A2F8-4DEA-936E30B4892B}"/>
              </a:ext>
            </a:extLst>
          </p:cNvPr>
          <p:cNvSpPr txBox="1"/>
          <p:nvPr/>
        </p:nvSpPr>
        <p:spPr>
          <a:xfrm>
            <a:off x="395649" y="3122434"/>
            <a:ext cx="5051571" cy="904833"/>
          </a:xfrm>
          <a:prstGeom prst="rect">
            <a:avLst/>
          </a:prstGeom>
          <a:noFill/>
          <a:ln>
            <a:noFill/>
          </a:ln>
        </p:spPr>
        <p:txBody>
          <a:bodyPr spcFirstLastPara="1" wrap="square" lIns="91425" tIns="91425" rIns="91425" bIns="91425" anchor="t" anchorCtr="0">
            <a:spAutoFit/>
          </a:bodyPr>
          <a:lstStyle/>
          <a:p>
            <a:pPr algn="ctr">
              <a:lnSpc>
                <a:spcPct val="115000"/>
              </a:lnSpc>
              <a:spcBef>
                <a:spcPts val="1200"/>
              </a:spcBef>
            </a:pPr>
            <a:r>
              <a:rPr lang="en-US" sz="1600" dirty="0"/>
              <a:t>Featured in Gujarat Samachar for solo bike riding from Ahmedabad to Kanyakumari coastal ride</a:t>
            </a:r>
          </a:p>
        </p:txBody>
      </p:sp>
      <p:pic>
        <p:nvPicPr>
          <p:cNvPr id="13" name="Google Shape;395;g342edfa4214_0_2">
            <a:extLst>
              <a:ext uri="{FF2B5EF4-FFF2-40B4-BE49-F238E27FC236}">
                <a16:creationId xmlns:a16="http://schemas.microsoft.com/office/drawing/2014/main" id="{280F118B-FE62-7C08-6955-98201F4045B3}"/>
              </a:ext>
            </a:extLst>
          </p:cNvPr>
          <p:cNvPicPr preferRelativeResize="0"/>
          <p:nvPr/>
        </p:nvPicPr>
        <p:blipFill>
          <a:blip r:embed="rId10"/>
          <a:stretch>
            <a:fillRect/>
          </a:stretch>
        </p:blipFill>
        <p:spPr>
          <a:xfrm>
            <a:off x="7636335" y="4086491"/>
            <a:ext cx="2845940" cy="1913081"/>
          </a:xfrm>
          <a:prstGeom prst="rect">
            <a:avLst/>
          </a:prstGeom>
          <a:ln w="88900" cap="sq" cmpd="thickThin">
            <a:solidFill>
              <a:srgbClr val="000000"/>
            </a:solidFill>
            <a:prstDash val="solid"/>
            <a:miter lim="800000"/>
          </a:ln>
          <a:effectLst>
            <a:innerShdw blurRad="76200">
              <a:srgbClr val="000000"/>
            </a:innerShdw>
          </a:effectLst>
        </p:spPr>
      </p:pic>
      <p:sp>
        <p:nvSpPr>
          <p:cNvPr id="15" name="TextBox 14">
            <a:extLst>
              <a:ext uri="{FF2B5EF4-FFF2-40B4-BE49-F238E27FC236}">
                <a16:creationId xmlns:a16="http://schemas.microsoft.com/office/drawing/2014/main" id="{40C287F5-AFCF-EA4D-2B0D-C76FB74EA440}"/>
              </a:ext>
            </a:extLst>
          </p:cNvPr>
          <p:cNvSpPr txBox="1"/>
          <p:nvPr/>
        </p:nvSpPr>
        <p:spPr>
          <a:xfrm>
            <a:off x="6442871" y="6098911"/>
            <a:ext cx="5232868" cy="644728"/>
          </a:xfrm>
          <a:prstGeom prst="rect">
            <a:avLst/>
          </a:prstGeom>
          <a:noFill/>
        </p:spPr>
        <p:txBody>
          <a:bodyPr wrap="square">
            <a:spAutoFit/>
          </a:bodyPr>
          <a:lstStyle/>
          <a:p>
            <a:pPr algn="ctr">
              <a:lnSpc>
                <a:spcPct val="115000"/>
              </a:lnSpc>
              <a:spcBef>
                <a:spcPts val="1200"/>
              </a:spcBef>
              <a:buClr>
                <a:schemeClr val="dk1"/>
              </a:buClr>
              <a:buSzPts val="1100"/>
            </a:pPr>
            <a:r>
              <a:rPr lang="en-US" sz="1600" dirty="0"/>
              <a:t>Represented Gujarat at All India Civil Services 2023-24 - Powerlifting Event, Placed 5th position in 76kg class</a:t>
            </a:r>
          </a:p>
        </p:txBody>
      </p:sp>
      <p:sp>
        <p:nvSpPr>
          <p:cNvPr id="2" name="Rectangle 1">
            <a:extLst>
              <a:ext uri="{FF2B5EF4-FFF2-40B4-BE49-F238E27FC236}">
                <a16:creationId xmlns:a16="http://schemas.microsoft.com/office/drawing/2014/main" id="{4BB4CBCC-F70D-1A47-CF2F-46D443E9F2C5}"/>
              </a:ext>
            </a:extLst>
          </p:cNvPr>
          <p:cNvSpPr/>
          <p:nvPr/>
        </p:nvSpPr>
        <p:spPr>
          <a:xfrm>
            <a:off x="214746" y="6098911"/>
            <a:ext cx="5881253" cy="666273"/>
          </a:xfrm>
          <a:prstGeom prst="rect">
            <a:avLst/>
          </a:prstGeom>
        </p:spPr>
        <p:txBody>
          <a:bodyPr wrap="square">
            <a:spAutoFit/>
          </a:bodyPr>
          <a:lstStyle/>
          <a:p>
            <a:pPr marL="0" lvl="1" indent="-450850">
              <a:lnSpc>
                <a:spcPct val="120000"/>
              </a:lnSpc>
            </a:pPr>
            <a:r>
              <a:rPr lang="en-IN" sz="1600" dirty="0"/>
              <a:t>“Woman of Excellence Award2022” to </a:t>
            </a:r>
            <a:r>
              <a:rPr lang="en-IN" sz="1600" dirty="0" err="1"/>
              <a:t>Ms.</a:t>
            </a:r>
            <a:r>
              <a:rPr lang="en-IN" sz="1600" dirty="0"/>
              <a:t> Jaya Pillai on 8th March 2022 by former Mayor of Ahmedabad, </a:t>
            </a:r>
            <a:r>
              <a:rPr lang="en-IN" sz="1600" dirty="0" err="1"/>
              <a:t>Meenakshiben</a:t>
            </a:r>
            <a:r>
              <a:rPr lang="en-IN" sz="1600" dirty="0"/>
              <a:t> Patel</a:t>
            </a:r>
          </a:p>
        </p:txBody>
      </p:sp>
      <p:pic>
        <p:nvPicPr>
          <p:cNvPr id="3" name="Picture 2" descr="1672983414351.jpg">
            <a:extLst>
              <a:ext uri="{FF2B5EF4-FFF2-40B4-BE49-F238E27FC236}">
                <a16:creationId xmlns:a16="http://schemas.microsoft.com/office/drawing/2014/main" id="{0A6E0F14-630B-F308-3FEC-6BDC23DDA6A1}"/>
              </a:ext>
            </a:extLst>
          </p:cNvPr>
          <p:cNvPicPr preferRelativeResize="0">
            <a:picLocks/>
          </p:cNvPicPr>
          <p:nvPr/>
        </p:nvPicPr>
        <p:blipFill>
          <a:blip r:embed="rId11" cstate="print">
            <a:lum/>
          </a:blip>
          <a:stretch>
            <a:fillRect/>
          </a:stretch>
        </p:blipFill>
        <p:spPr>
          <a:xfrm>
            <a:off x="1420804" y="4091416"/>
            <a:ext cx="3134862" cy="190815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5743913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1A9CD5A1-9BEC-F371-C524-76FA371EFA87}"/>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994B0B81-BA32-13F8-8399-853703F2B018}"/>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EED0B1CB-F01D-B5E3-C584-4AFD21BC6F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A6C85019-C7DC-8E97-065E-413BDA7735A7}"/>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8486C857-B3EC-9A2B-C966-FB689E206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7A4EE778-F7E7-CCD9-D1CF-96D6C04489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ABA2909B-C814-B3B2-0E28-004AC2BAB2DB}"/>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521EF106-9BA6-AF61-75A1-0B7F31041E1E}"/>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sz="2800" dirty="0">
                <a:solidFill>
                  <a:srgbClr val="002060"/>
                </a:solidFill>
              </a:rPr>
              <a:t>Faculty Achievements (Publication)</a:t>
            </a:r>
          </a:p>
        </p:txBody>
      </p:sp>
      <p:graphicFrame>
        <p:nvGraphicFramePr>
          <p:cNvPr id="19" name="Table 18">
            <a:extLst>
              <a:ext uri="{FF2B5EF4-FFF2-40B4-BE49-F238E27FC236}">
                <a16:creationId xmlns:a16="http://schemas.microsoft.com/office/drawing/2014/main" id="{3A76B68E-DB7E-35E4-CC05-5D618DFECBDB}"/>
              </a:ext>
            </a:extLst>
          </p:cNvPr>
          <p:cNvGraphicFramePr>
            <a:graphicFrameLocks noGrp="1"/>
          </p:cNvGraphicFramePr>
          <p:nvPr>
            <p:extLst>
              <p:ext uri="{D42A27DB-BD31-4B8C-83A1-F6EECF244321}">
                <p14:modId xmlns:p14="http://schemas.microsoft.com/office/powerpoint/2010/main" val="317960965"/>
              </p:ext>
            </p:extLst>
          </p:nvPr>
        </p:nvGraphicFramePr>
        <p:xfrm>
          <a:off x="357058" y="1292185"/>
          <a:ext cx="11477881" cy="5468239"/>
        </p:xfrm>
        <a:graphic>
          <a:graphicData uri="http://schemas.openxmlformats.org/drawingml/2006/table">
            <a:tbl>
              <a:tblPr>
                <a:tableStyleId>{BC89EF96-8CEA-46FF-86C4-4CE0E7609802}</a:tableStyleId>
              </a:tblPr>
              <a:tblGrid>
                <a:gridCol w="1595567">
                  <a:extLst>
                    <a:ext uri="{9D8B030D-6E8A-4147-A177-3AD203B41FA5}">
                      <a16:colId xmlns:a16="http://schemas.microsoft.com/office/drawing/2014/main" val="4145782743"/>
                    </a:ext>
                  </a:extLst>
                </a:gridCol>
                <a:gridCol w="3266614">
                  <a:extLst>
                    <a:ext uri="{9D8B030D-6E8A-4147-A177-3AD203B41FA5}">
                      <a16:colId xmlns:a16="http://schemas.microsoft.com/office/drawing/2014/main" val="1869691027"/>
                    </a:ext>
                  </a:extLst>
                </a:gridCol>
                <a:gridCol w="5172580">
                  <a:extLst>
                    <a:ext uri="{9D8B030D-6E8A-4147-A177-3AD203B41FA5}">
                      <a16:colId xmlns:a16="http://schemas.microsoft.com/office/drawing/2014/main" val="2353596649"/>
                    </a:ext>
                  </a:extLst>
                </a:gridCol>
                <a:gridCol w="1443120">
                  <a:extLst>
                    <a:ext uri="{9D8B030D-6E8A-4147-A177-3AD203B41FA5}">
                      <a16:colId xmlns:a16="http://schemas.microsoft.com/office/drawing/2014/main" val="12143886"/>
                    </a:ext>
                  </a:extLst>
                </a:gridCol>
              </a:tblGrid>
              <a:tr h="403855">
                <a:tc>
                  <a:txBody>
                    <a:bodyPr/>
                    <a:lstStyle/>
                    <a:p>
                      <a:pPr algn="ctr">
                        <a:lnSpc>
                          <a:spcPct val="115000"/>
                        </a:lnSpc>
                        <a:spcAft>
                          <a:spcPts val="800"/>
                        </a:spcAft>
                        <a:buNone/>
                      </a:pPr>
                      <a:r>
                        <a:rPr lang="en-IN" sz="1800" b="1" kern="100" dirty="0">
                          <a:solidFill>
                            <a:srgbClr val="002060"/>
                          </a:solidFill>
                          <a:effectLst/>
                        </a:rPr>
                        <a:t>Faculty Name</a:t>
                      </a:r>
                      <a:endParaRPr lang="en-IN" sz="18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52791" marR="52791" marT="0" marB="0" anchor="ctr"/>
                </a:tc>
                <a:tc>
                  <a:txBody>
                    <a:bodyPr/>
                    <a:lstStyle/>
                    <a:p>
                      <a:pPr algn="ctr">
                        <a:lnSpc>
                          <a:spcPct val="115000"/>
                        </a:lnSpc>
                        <a:spcAft>
                          <a:spcPts val="800"/>
                        </a:spcAft>
                        <a:buNone/>
                      </a:pPr>
                      <a:r>
                        <a:rPr lang="en-IN" sz="1800" b="1" kern="100" dirty="0">
                          <a:solidFill>
                            <a:srgbClr val="002060"/>
                          </a:solidFill>
                          <a:effectLst/>
                        </a:rPr>
                        <a:t>Paper Title</a:t>
                      </a:r>
                      <a:endParaRPr lang="en-IN" sz="18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52791" marR="52791" marT="0" marB="0" anchor="ctr"/>
                </a:tc>
                <a:tc>
                  <a:txBody>
                    <a:bodyPr/>
                    <a:lstStyle/>
                    <a:p>
                      <a:pPr algn="ctr">
                        <a:lnSpc>
                          <a:spcPct val="98000"/>
                        </a:lnSpc>
                        <a:spcAft>
                          <a:spcPts val="800"/>
                        </a:spcAft>
                        <a:buNone/>
                      </a:pPr>
                      <a:r>
                        <a:rPr lang="en-IN" sz="1800" b="1" kern="100" dirty="0">
                          <a:solidFill>
                            <a:srgbClr val="002060"/>
                          </a:solidFill>
                          <a:effectLst/>
                        </a:rPr>
                        <a:t>Journal</a:t>
                      </a:r>
                      <a:endParaRPr lang="en-IN" sz="18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52791" marR="52791" marT="0" marB="0" anchor="ctr"/>
                </a:tc>
                <a:tc>
                  <a:txBody>
                    <a:bodyPr/>
                    <a:lstStyle/>
                    <a:p>
                      <a:pPr algn="ctr">
                        <a:lnSpc>
                          <a:spcPct val="98000"/>
                        </a:lnSpc>
                        <a:spcAft>
                          <a:spcPts val="800"/>
                        </a:spcAft>
                        <a:buNone/>
                      </a:pPr>
                      <a:r>
                        <a:rPr lang="en-IN" sz="1800" b="1" kern="100" dirty="0">
                          <a:solidFill>
                            <a:srgbClr val="002060"/>
                          </a:solidFill>
                          <a:effectLst/>
                        </a:rPr>
                        <a:t>Publication Year</a:t>
                      </a:r>
                      <a:endParaRPr lang="en-IN" sz="18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52791" marR="52791" marT="0" marB="0" anchor="ctr"/>
                </a:tc>
                <a:extLst>
                  <a:ext uri="{0D108BD9-81ED-4DB2-BD59-A6C34878D82A}">
                    <a16:rowId xmlns:a16="http://schemas.microsoft.com/office/drawing/2014/main" val="4077605285"/>
                  </a:ext>
                </a:extLst>
              </a:tr>
              <a:tr h="211460">
                <a:tc>
                  <a:txBody>
                    <a:bodyPr/>
                    <a:lstStyle/>
                    <a:p>
                      <a:pPr algn="ctr">
                        <a:lnSpc>
                          <a:spcPct val="115000"/>
                        </a:lnSpc>
                        <a:spcAft>
                          <a:spcPts val="800"/>
                        </a:spcAft>
                        <a:buNone/>
                      </a:pPr>
                      <a:r>
                        <a:rPr lang="en-IN" sz="1600" kern="100" dirty="0">
                          <a:effectLst/>
                          <a:latin typeface="+mn-lt"/>
                        </a:rPr>
                        <a:t>Dipesh H Dalal</a:t>
                      </a:r>
                    </a:p>
                    <a:p>
                      <a:pPr algn="ctr">
                        <a:lnSpc>
                          <a:spcPct val="115000"/>
                        </a:lnSpc>
                        <a:spcAft>
                          <a:spcPts val="800"/>
                        </a:spcAft>
                        <a:buNone/>
                      </a:pPr>
                      <a:r>
                        <a:rPr lang="en-IN" sz="1600" kern="100" dirty="0">
                          <a:effectLst/>
                          <a:latin typeface="+mn-lt"/>
                        </a:rPr>
                        <a:t>Author</a:t>
                      </a:r>
                      <a:endParaRPr lang="en-IN" sz="1600" kern="100" dirty="0">
                        <a:effectLst/>
                        <a:latin typeface="+mn-lt"/>
                        <a:ea typeface="Calibri" panose="020F0502020204030204" pitchFamily="34" charset="0"/>
                        <a:cs typeface="Mangal" panose="02040503050203030202" pitchFamily="18" charset="0"/>
                      </a:endParaRPr>
                    </a:p>
                  </a:txBody>
                  <a:tcPr marL="52791" marR="52791" marT="0" marB="0" anchor="ctr"/>
                </a:tc>
                <a:tc>
                  <a:txBody>
                    <a:bodyPr/>
                    <a:lstStyle/>
                    <a:p>
                      <a:pPr marL="342900" lvl="0" indent="-342900" algn="just">
                        <a:lnSpc>
                          <a:spcPct val="115000"/>
                        </a:lnSpc>
                        <a:buFont typeface="+mj-lt"/>
                        <a:buAutoNum type="arabicPeriod"/>
                      </a:pPr>
                      <a:r>
                        <a:rPr lang="en-IN" sz="1400" kern="100" dirty="0">
                          <a:effectLst/>
                          <a:latin typeface="+mn-lt"/>
                        </a:rPr>
                        <a:t>Contribution by various authors to detect leakage from water distribution network</a:t>
                      </a:r>
                    </a:p>
                    <a:p>
                      <a:pPr marL="342900" lvl="0" indent="-342900" algn="just">
                        <a:lnSpc>
                          <a:spcPct val="115000"/>
                        </a:lnSpc>
                        <a:spcAft>
                          <a:spcPts val="800"/>
                        </a:spcAft>
                        <a:buFont typeface="+mj-lt"/>
                        <a:buAutoNum type="arabicPeriod"/>
                      </a:pPr>
                      <a:r>
                        <a:rPr lang="en-IN" sz="1400" kern="100" dirty="0">
                          <a:effectLst/>
                          <a:latin typeface="+mn-lt"/>
                        </a:rPr>
                        <a:t>Leakage detection in water distribution networks using WSN in smart cities.</a:t>
                      </a:r>
                    </a:p>
                  </a:txBody>
                  <a:tcPr marL="52791" marR="52791" marT="0" marB="0"/>
                </a:tc>
                <a:tc>
                  <a:txBody>
                    <a:bodyPr/>
                    <a:lstStyle/>
                    <a:p>
                      <a:pPr marL="342900" indent="-342900" algn="l">
                        <a:lnSpc>
                          <a:spcPct val="115000"/>
                        </a:lnSpc>
                        <a:spcAft>
                          <a:spcPts val="800"/>
                        </a:spcAft>
                        <a:buFont typeface="+mj-lt"/>
                        <a:buAutoNum type="arabicPeriod"/>
                      </a:pPr>
                      <a:r>
                        <a:rPr lang="en-IN" sz="1400" kern="100" dirty="0">
                          <a:effectLst/>
                          <a:latin typeface="+mn-lt"/>
                        </a:rPr>
                        <a:t>1st International Conference on "Advances in Water Treatment and Management organized by PDEU, Gandhinagar.</a:t>
                      </a:r>
                    </a:p>
                    <a:p>
                      <a:pPr marL="342900" indent="-342900" algn="l">
                        <a:lnSpc>
                          <a:spcPct val="115000"/>
                        </a:lnSpc>
                        <a:spcAft>
                          <a:spcPts val="800"/>
                        </a:spcAft>
                        <a:buFont typeface="+mj-lt"/>
                        <a:buAutoNum type="arabicPeriod"/>
                      </a:pPr>
                      <a:r>
                        <a:rPr lang="en-IN" sz="1400" kern="100" dirty="0">
                          <a:effectLst/>
                          <a:latin typeface="+mn-lt"/>
                        </a:rPr>
                        <a:t>(ICAWTM-22)" on 25th- 26th March, 2022 organized by</a:t>
                      </a:r>
                      <a:br>
                        <a:rPr lang="en-IN" sz="1400" kern="100" dirty="0">
                          <a:effectLst/>
                          <a:latin typeface="+mn-lt"/>
                        </a:rPr>
                      </a:br>
                      <a:r>
                        <a:rPr lang="en-IN" sz="1400" kern="100" dirty="0">
                          <a:effectLst/>
                          <a:latin typeface="+mn-lt"/>
                        </a:rPr>
                        <a:t>Pandit Deendayal Energy University, Gandhinagar, Gujarat, INDIA</a:t>
                      </a:r>
                    </a:p>
                  </a:txBody>
                  <a:tcPr marL="52791" marR="52791" marT="0" marB="0"/>
                </a:tc>
                <a:tc>
                  <a:txBody>
                    <a:bodyPr/>
                    <a:lstStyle/>
                    <a:p>
                      <a:pPr marL="0" indent="0" algn="ctr">
                        <a:lnSpc>
                          <a:spcPct val="98000"/>
                        </a:lnSpc>
                        <a:spcAft>
                          <a:spcPts val="800"/>
                        </a:spcAft>
                        <a:buFont typeface="+mj-lt"/>
                        <a:buNone/>
                      </a:pPr>
                      <a:r>
                        <a:rPr lang="en-IN" sz="1400" kern="100" dirty="0">
                          <a:effectLst/>
                          <a:latin typeface="+mn-lt"/>
                        </a:rPr>
                        <a:t>25-03- 2022</a:t>
                      </a:r>
                      <a:endParaRPr lang="en-IN" sz="1400" kern="100" dirty="0">
                        <a:effectLst/>
                        <a:latin typeface="+mn-lt"/>
                        <a:ea typeface="Calibri" panose="020F0502020204030204" pitchFamily="34" charset="0"/>
                        <a:cs typeface="Mangal" panose="02040503050203030202" pitchFamily="18" charset="0"/>
                      </a:endParaRPr>
                    </a:p>
                  </a:txBody>
                  <a:tcPr marL="52791" marR="52791" marT="0" marB="0"/>
                </a:tc>
                <a:extLst>
                  <a:ext uri="{0D108BD9-81ED-4DB2-BD59-A6C34878D82A}">
                    <a16:rowId xmlns:a16="http://schemas.microsoft.com/office/drawing/2014/main" val="337488081"/>
                  </a:ext>
                </a:extLst>
              </a:tr>
              <a:tr h="966794">
                <a:tc>
                  <a:txBody>
                    <a:bodyPr/>
                    <a:lstStyle/>
                    <a:p>
                      <a:pPr algn="ctr">
                        <a:lnSpc>
                          <a:spcPct val="115000"/>
                        </a:lnSpc>
                        <a:spcAft>
                          <a:spcPts val="800"/>
                        </a:spcAft>
                        <a:buNone/>
                      </a:pPr>
                      <a:r>
                        <a:rPr lang="en-US" sz="1600" kern="100" dirty="0">
                          <a:effectLst/>
                          <a:latin typeface="+mn-lt"/>
                          <a:ea typeface="Calibri" panose="020F0502020204030204" pitchFamily="34" charset="0"/>
                          <a:cs typeface="Mangal" panose="02040503050203030202" pitchFamily="18" charset="0"/>
                        </a:rPr>
                        <a:t>Rakesh Motka</a:t>
                      </a:r>
                    </a:p>
                    <a:p>
                      <a:pPr algn="ctr">
                        <a:lnSpc>
                          <a:spcPct val="115000"/>
                        </a:lnSpc>
                        <a:spcAft>
                          <a:spcPts val="800"/>
                        </a:spcAft>
                        <a:buNone/>
                      </a:pPr>
                      <a:r>
                        <a:rPr lang="en-US" sz="1600" kern="100" dirty="0">
                          <a:effectLst/>
                          <a:latin typeface="+mn-lt"/>
                          <a:ea typeface="Calibri" panose="020F0502020204030204" pitchFamily="34" charset="0"/>
                          <a:cs typeface="Mangal" panose="02040503050203030202" pitchFamily="18" charset="0"/>
                        </a:rPr>
                        <a:t>Author</a:t>
                      </a:r>
                      <a:endParaRPr lang="en-IN" sz="1600" kern="100" dirty="0">
                        <a:effectLst/>
                        <a:latin typeface="+mn-lt"/>
                        <a:ea typeface="Calibri" panose="020F0502020204030204" pitchFamily="34" charset="0"/>
                        <a:cs typeface="Mangal" panose="02040503050203030202" pitchFamily="18" charset="0"/>
                      </a:endParaRPr>
                    </a:p>
                  </a:txBody>
                  <a:tcPr marL="52791" marR="52791" marT="0" marB="0" anchor="ctr"/>
                </a:tc>
                <a:tc>
                  <a:txBody>
                    <a:bodyPr/>
                    <a:lstStyle/>
                    <a:p>
                      <a:pPr marL="228600" indent="-228600" algn="just">
                        <a:lnSpc>
                          <a:spcPct val="115000"/>
                        </a:lnSpc>
                        <a:spcAft>
                          <a:spcPts val="800"/>
                        </a:spcAft>
                        <a:buFont typeface="+mj-lt"/>
                        <a:buAutoNum type="arabicPeriod"/>
                      </a:pPr>
                      <a:r>
                        <a:rPr lang="en-IN" sz="1400" kern="100" dirty="0">
                          <a:effectLst/>
                          <a:latin typeface="+mn-lt"/>
                          <a:ea typeface="Calibri" panose="020F0502020204030204" pitchFamily="34" charset="0"/>
                          <a:cs typeface="Mangal" panose="02040503050203030202" pitchFamily="18" charset="0"/>
                        </a:rPr>
                        <a:t>Comprehensive Review on Prediction of Blood Glucose Level in Type-1 Diabetic Using Machine Learning Techniques.</a:t>
                      </a:r>
                    </a:p>
                    <a:p>
                      <a:pPr marL="228600" indent="-228600" algn="just">
                        <a:lnSpc>
                          <a:spcPct val="115000"/>
                        </a:lnSpc>
                        <a:spcAft>
                          <a:spcPts val="800"/>
                        </a:spcAft>
                        <a:buFont typeface="+mj-lt"/>
                        <a:buAutoNum type="arabicPeriod"/>
                      </a:pPr>
                      <a:r>
                        <a:rPr lang="en-IN" sz="1400" kern="100" dirty="0">
                          <a:effectLst/>
                          <a:latin typeface="+mn-lt"/>
                          <a:ea typeface="Calibri" panose="020F0502020204030204" pitchFamily="34" charset="0"/>
                          <a:cs typeface="Mangal" panose="02040503050203030202" pitchFamily="18" charset="0"/>
                        </a:rPr>
                        <a:t>Optimizing Blood Glucose Prediction Accuracy in Type-1 Diabetes with a Stacked LSTM Universal Model.</a:t>
                      </a:r>
                    </a:p>
                  </a:txBody>
                  <a:tcPr marL="52791" marR="52791" marT="0" marB="0"/>
                </a:tc>
                <a:tc>
                  <a:txBody>
                    <a:bodyPr/>
                    <a:lstStyle/>
                    <a:p>
                      <a:pPr marL="228600" indent="-228600" algn="just">
                        <a:lnSpc>
                          <a:spcPct val="115000"/>
                        </a:lnSpc>
                        <a:spcAft>
                          <a:spcPts val="800"/>
                        </a:spcAft>
                        <a:buFont typeface="+mj-lt"/>
                        <a:buAutoNum type="arabicPeriod"/>
                      </a:pPr>
                      <a:r>
                        <a:rPr lang="en-IN" sz="1400" kern="100" dirty="0">
                          <a:effectLst/>
                          <a:latin typeface="+mn-lt"/>
                          <a:ea typeface="Calibri" panose="020F0502020204030204" pitchFamily="34" charset="0"/>
                          <a:cs typeface="Mangal" panose="02040503050203030202" pitchFamily="18" charset="0"/>
                        </a:rPr>
                        <a:t>International Joint Conference on Advances in Computational Intelligence IJCACI 2023, ISBN978-981-97-0180-3, Springer Singapore publication</a:t>
                      </a:r>
                    </a:p>
                    <a:p>
                      <a:pPr marL="228600" indent="-228600" algn="just">
                        <a:lnSpc>
                          <a:spcPct val="115000"/>
                        </a:lnSpc>
                        <a:spcAft>
                          <a:spcPts val="800"/>
                        </a:spcAft>
                        <a:buFont typeface="+mj-lt"/>
                        <a:buAutoNum type="arabicPeriod"/>
                      </a:pPr>
                      <a:r>
                        <a:rPr lang="en-IN" sz="1400" kern="100" dirty="0">
                          <a:effectLst/>
                          <a:latin typeface="+mn-lt"/>
                          <a:ea typeface="Calibri" panose="020F0502020204030204" pitchFamily="34" charset="0"/>
                          <a:cs typeface="Mangal" panose="02040503050203030202" pitchFamily="18" charset="0"/>
                        </a:rPr>
                        <a:t>Journal of Information system Engineering and Management, ISSN (Online): 2468-4376, Scoups Indexed</a:t>
                      </a:r>
                    </a:p>
                  </a:txBody>
                  <a:tcPr marL="52791" marR="52791" marT="0" marB="0"/>
                </a:tc>
                <a:tc>
                  <a:txBody>
                    <a:bodyPr/>
                    <a:lstStyle/>
                    <a:p>
                      <a:pPr algn="ctr">
                        <a:lnSpc>
                          <a:spcPct val="98000"/>
                        </a:lnSpc>
                        <a:spcAft>
                          <a:spcPts val="800"/>
                        </a:spcAft>
                        <a:buNone/>
                      </a:pPr>
                      <a:r>
                        <a:rPr lang="en-US" sz="1400" kern="100" dirty="0">
                          <a:effectLst/>
                          <a:latin typeface="+mn-lt"/>
                          <a:ea typeface="Calibri" panose="020F0502020204030204" pitchFamily="34" charset="0"/>
                          <a:cs typeface="Mangal" panose="02040503050203030202" pitchFamily="18" charset="0"/>
                        </a:rPr>
                        <a:t>14-10-2023</a:t>
                      </a:r>
                    </a:p>
                    <a:p>
                      <a:pPr algn="ctr">
                        <a:lnSpc>
                          <a:spcPct val="98000"/>
                        </a:lnSpc>
                        <a:spcAft>
                          <a:spcPts val="800"/>
                        </a:spcAft>
                        <a:buNone/>
                      </a:pPr>
                      <a:endParaRPr lang="en-US" sz="1400" kern="100" dirty="0">
                        <a:effectLst/>
                        <a:latin typeface="+mn-lt"/>
                        <a:ea typeface="Calibri" panose="020F0502020204030204" pitchFamily="34" charset="0"/>
                        <a:cs typeface="Mangal" panose="02040503050203030202" pitchFamily="18" charset="0"/>
                      </a:endParaRPr>
                    </a:p>
                    <a:p>
                      <a:pPr algn="ctr">
                        <a:lnSpc>
                          <a:spcPct val="98000"/>
                        </a:lnSpc>
                        <a:spcAft>
                          <a:spcPts val="800"/>
                        </a:spcAft>
                        <a:buNone/>
                      </a:pPr>
                      <a:endParaRPr lang="en-US" sz="1400" kern="100" dirty="0">
                        <a:effectLst/>
                        <a:latin typeface="+mn-lt"/>
                        <a:ea typeface="Calibri" panose="020F0502020204030204" pitchFamily="34" charset="0"/>
                        <a:cs typeface="Mangal" panose="02040503050203030202" pitchFamily="18" charset="0"/>
                      </a:endParaRPr>
                    </a:p>
                    <a:p>
                      <a:pPr algn="ctr">
                        <a:lnSpc>
                          <a:spcPct val="98000"/>
                        </a:lnSpc>
                        <a:spcAft>
                          <a:spcPts val="800"/>
                        </a:spcAft>
                        <a:buNone/>
                      </a:pPr>
                      <a:r>
                        <a:rPr lang="en-US" sz="1400" kern="100" dirty="0">
                          <a:effectLst/>
                          <a:latin typeface="+mn-lt"/>
                          <a:ea typeface="Calibri" panose="020F0502020204030204" pitchFamily="34" charset="0"/>
                          <a:cs typeface="Mangal" panose="02040503050203030202" pitchFamily="18" charset="0"/>
                        </a:rPr>
                        <a:t>19-01-2025</a:t>
                      </a:r>
                      <a:endParaRPr lang="en-IN" sz="1400" kern="100" dirty="0">
                        <a:effectLst/>
                        <a:latin typeface="+mn-lt"/>
                        <a:ea typeface="Calibri" panose="020F0502020204030204" pitchFamily="34" charset="0"/>
                        <a:cs typeface="Mangal" panose="02040503050203030202" pitchFamily="18" charset="0"/>
                      </a:endParaRPr>
                    </a:p>
                  </a:txBody>
                  <a:tcPr marL="52791" marR="52791" marT="0" marB="0"/>
                </a:tc>
                <a:extLst>
                  <a:ext uri="{0D108BD9-81ED-4DB2-BD59-A6C34878D82A}">
                    <a16:rowId xmlns:a16="http://schemas.microsoft.com/office/drawing/2014/main" val="3459159791"/>
                  </a:ext>
                </a:extLst>
              </a:tr>
              <a:tr h="966794">
                <a:tc>
                  <a:txBody>
                    <a:bodyPr/>
                    <a:lstStyle/>
                    <a:p>
                      <a:pPr algn="ctr">
                        <a:lnSpc>
                          <a:spcPct val="115000"/>
                        </a:lnSpc>
                        <a:spcAft>
                          <a:spcPts val="800"/>
                        </a:spcAft>
                        <a:buNone/>
                      </a:pPr>
                      <a:r>
                        <a:rPr lang="en-IN" sz="1600" kern="100" dirty="0">
                          <a:effectLst/>
                          <a:latin typeface="+mn-lt"/>
                        </a:rPr>
                        <a:t>Zarana R. Shah</a:t>
                      </a:r>
                    </a:p>
                    <a:p>
                      <a:pPr algn="ctr">
                        <a:lnSpc>
                          <a:spcPct val="115000"/>
                        </a:lnSpc>
                        <a:spcAft>
                          <a:spcPts val="800"/>
                        </a:spcAft>
                        <a:buNone/>
                      </a:pPr>
                      <a:r>
                        <a:rPr lang="en-IN" sz="1600" kern="100" dirty="0">
                          <a:effectLst/>
                          <a:latin typeface="+mn-lt"/>
                        </a:rPr>
                        <a:t>Co-Author</a:t>
                      </a:r>
                      <a:endParaRPr lang="en-IN" sz="1600" kern="100" dirty="0">
                        <a:effectLst/>
                        <a:latin typeface="+mn-lt"/>
                        <a:ea typeface="Calibri" panose="020F0502020204030204" pitchFamily="34" charset="0"/>
                        <a:cs typeface="Mangal" panose="02040503050203030202" pitchFamily="18" charset="0"/>
                      </a:endParaRPr>
                    </a:p>
                  </a:txBody>
                  <a:tcPr marL="52791" marR="52791" marT="0" marB="0" anchor="ctr"/>
                </a:tc>
                <a:tc>
                  <a:txBody>
                    <a:bodyPr/>
                    <a:lstStyle/>
                    <a:p>
                      <a:pPr marL="228600" indent="-228600" algn="just">
                        <a:lnSpc>
                          <a:spcPct val="115000"/>
                        </a:lnSpc>
                        <a:spcAft>
                          <a:spcPts val="800"/>
                        </a:spcAft>
                        <a:buFont typeface="+mj-lt"/>
                        <a:buAutoNum type="arabicPeriod"/>
                      </a:pPr>
                      <a:r>
                        <a:rPr lang="en-IN" sz="1400" kern="100" dirty="0">
                          <a:effectLst/>
                          <a:latin typeface="+mn-lt"/>
                        </a:rPr>
                        <a:t>Scheduling and Optimization of Traffic Lights in </a:t>
                      </a:r>
                      <a:r>
                        <a:rPr lang="en-IN" sz="1400" kern="100" dirty="0" err="1">
                          <a:effectLst/>
                          <a:latin typeface="+mn-lt"/>
                        </a:rPr>
                        <a:t>Vanet</a:t>
                      </a:r>
                      <a:endParaRPr lang="en-IN" sz="1400" kern="100" dirty="0">
                        <a:effectLst/>
                        <a:latin typeface="+mn-lt"/>
                      </a:endParaRPr>
                    </a:p>
                    <a:p>
                      <a:pPr marL="228600" marR="0" lvl="0" indent="-228600" algn="just" defTabSz="914400" rtl="0" eaLnBrk="1" fontAlgn="auto" latinLnBrk="0" hangingPunct="1">
                        <a:lnSpc>
                          <a:spcPct val="115000"/>
                        </a:lnSpc>
                        <a:spcBef>
                          <a:spcPts val="0"/>
                        </a:spcBef>
                        <a:spcAft>
                          <a:spcPts val="800"/>
                        </a:spcAft>
                        <a:buClrTx/>
                        <a:buSzTx/>
                        <a:buFont typeface="+mj-lt"/>
                        <a:buAutoNum type="arabicPeriod"/>
                        <a:tabLst/>
                        <a:defRPr/>
                      </a:pPr>
                      <a:r>
                        <a:rPr lang="en-IN" sz="1400" kern="100" dirty="0">
                          <a:effectLst/>
                          <a:latin typeface="+mn-lt"/>
                        </a:rPr>
                        <a:t>VANET Traffic Congestion Detection and Avoidance</a:t>
                      </a:r>
                    </a:p>
                  </a:txBody>
                  <a:tcPr marL="52791" marR="52791" marT="0" marB="0"/>
                </a:tc>
                <a:tc>
                  <a:txBody>
                    <a:bodyPr/>
                    <a:lstStyle/>
                    <a:p>
                      <a:pPr marL="228600" marR="0" lvl="0" indent="-228600" algn="just" defTabSz="914400" rtl="0" eaLnBrk="1" fontAlgn="auto" latinLnBrk="0" hangingPunct="1">
                        <a:lnSpc>
                          <a:spcPct val="115000"/>
                        </a:lnSpc>
                        <a:spcBef>
                          <a:spcPts val="0"/>
                        </a:spcBef>
                        <a:spcAft>
                          <a:spcPts val="800"/>
                        </a:spcAft>
                        <a:buClrTx/>
                        <a:buSzTx/>
                        <a:buFont typeface="+mj-lt"/>
                        <a:buAutoNum type="arabicPeriod"/>
                        <a:tabLst/>
                        <a:defRPr/>
                      </a:pPr>
                      <a:r>
                        <a:rPr lang="en-IN" sz="1400" kern="100" dirty="0">
                          <a:effectLst/>
                          <a:latin typeface="+mn-lt"/>
                        </a:rPr>
                        <a:t>International Journal on Recent and Innovation Trends in Computing and Communication (IJRITCC) [UGC CARE Approved ISSN Number-  2321-8169]</a:t>
                      </a:r>
                      <a:endParaRPr lang="en-IN" sz="1400" kern="100" dirty="0">
                        <a:effectLst/>
                        <a:latin typeface="+mn-lt"/>
                        <a:ea typeface="Calibri" panose="020F0502020204030204" pitchFamily="34" charset="0"/>
                        <a:cs typeface="Mangal" panose="02040503050203030202" pitchFamily="18" charset="0"/>
                      </a:endParaRPr>
                    </a:p>
                    <a:p>
                      <a:pPr marL="228600" marR="0" lvl="0" indent="-228600" algn="just" defTabSz="914400" rtl="0" eaLnBrk="1" fontAlgn="auto" latinLnBrk="0" hangingPunct="1">
                        <a:lnSpc>
                          <a:spcPct val="115000"/>
                        </a:lnSpc>
                        <a:spcBef>
                          <a:spcPts val="0"/>
                        </a:spcBef>
                        <a:spcAft>
                          <a:spcPts val="800"/>
                        </a:spcAft>
                        <a:buClrTx/>
                        <a:buSzTx/>
                        <a:buFont typeface="+mj-lt"/>
                        <a:buAutoNum type="arabicPeriod"/>
                        <a:tabLst/>
                        <a:defRPr/>
                      </a:pPr>
                      <a:r>
                        <a:rPr lang="en-IN" sz="1400" kern="100" dirty="0">
                          <a:effectLst/>
                          <a:latin typeface="+mn-lt"/>
                        </a:rPr>
                        <a:t>International Journal on Recent and Innovation Trends in Computing and Communication (IJRITCC)  [UGC CARE Approved ISSN Number-  2321-8169]</a:t>
                      </a:r>
                      <a:endParaRPr lang="en-IN" sz="1400" kern="100" dirty="0">
                        <a:effectLst/>
                        <a:latin typeface="+mn-lt"/>
                        <a:ea typeface="Calibri" panose="020F0502020204030204" pitchFamily="34" charset="0"/>
                        <a:cs typeface="Mangal" panose="02040503050203030202" pitchFamily="18" charset="0"/>
                      </a:endParaRPr>
                    </a:p>
                  </a:txBody>
                  <a:tcPr marL="52791" marR="52791" marT="0" marB="0"/>
                </a:tc>
                <a:tc>
                  <a:txBody>
                    <a:bodyPr/>
                    <a:lstStyle/>
                    <a:p>
                      <a:pPr algn="ctr">
                        <a:lnSpc>
                          <a:spcPct val="98000"/>
                        </a:lnSpc>
                        <a:spcAft>
                          <a:spcPts val="800"/>
                        </a:spcAft>
                        <a:buNone/>
                      </a:pPr>
                      <a:r>
                        <a:rPr lang="en-IN" sz="1400" kern="100" dirty="0">
                          <a:effectLst/>
                          <a:latin typeface="+mn-lt"/>
                        </a:rPr>
                        <a:t>Feb-2023</a:t>
                      </a:r>
                    </a:p>
                    <a:p>
                      <a:pPr algn="ctr">
                        <a:lnSpc>
                          <a:spcPct val="98000"/>
                        </a:lnSpc>
                        <a:spcAft>
                          <a:spcPts val="800"/>
                        </a:spcAft>
                        <a:buNone/>
                      </a:pPr>
                      <a:endParaRPr lang="en-IN" sz="1400" kern="100" dirty="0">
                        <a:effectLst/>
                        <a:latin typeface="+mn-lt"/>
                        <a:ea typeface="Calibri" panose="020F0502020204030204" pitchFamily="34" charset="0"/>
                        <a:cs typeface="Mangal" panose="02040503050203030202" pitchFamily="18" charset="0"/>
                      </a:endParaRPr>
                    </a:p>
                    <a:p>
                      <a:pPr algn="ctr">
                        <a:lnSpc>
                          <a:spcPct val="98000"/>
                        </a:lnSpc>
                        <a:spcAft>
                          <a:spcPts val="800"/>
                        </a:spcAft>
                        <a:buNone/>
                      </a:pPr>
                      <a:endParaRPr lang="en-IN" sz="1400" kern="100" dirty="0">
                        <a:effectLst/>
                        <a:latin typeface="+mn-lt"/>
                        <a:ea typeface="Calibri" panose="020F0502020204030204" pitchFamily="34" charset="0"/>
                        <a:cs typeface="Mangal" panose="02040503050203030202" pitchFamily="18" charset="0"/>
                      </a:endParaRPr>
                    </a:p>
                    <a:p>
                      <a:pPr marL="0" marR="0" lvl="0" indent="0" algn="ctr" defTabSz="914400" rtl="0" eaLnBrk="1" fontAlgn="auto" latinLnBrk="0" hangingPunct="1">
                        <a:lnSpc>
                          <a:spcPct val="98000"/>
                        </a:lnSpc>
                        <a:spcBef>
                          <a:spcPts val="0"/>
                        </a:spcBef>
                        <a:spcAft>
                          <a:spcPts val="800"/>
                        </a:spcAft>
                        <a:buClrTx/>
                        <a:buSzTx/>
                        <a:buFontTx/>
                        <a:buNone/>
                        <a:tabLst/>
                        <a:defRPr/>
                      </a:pPr>
                      <a:r>
                        <a:rPr lang="en-IN" sz="1400" kern="100" dirty="0">
                          <a:effectLst/>
                          <a:latin typeface="+mn-lt"/>
                        </a:rPr>
                        <a:t>Aug-2022</a:t>
                      </a:r>
                      <a:endParaRPr lang="en-IN" sz="1400" kern="100" dirty="0">
                        <a:effectLst/>
                        <a:latin typeface="+mn-lt"/>
                        <a:ea typeface="Calibri" panose="020F0502020204030204" pitchFamily="34" charset="0"/>
                        <a:cs typeface="Mangal" panose="02040503050203030202" pitchFamily="18" charset="0"/>
                      </a:endParaRPr>
                    </a:p>
                    <a:p>
                      <a:pPr algn="ctr">
                        <a:lnSpc>
                          <a:spcPct val="98000"/>
                        </a:lnSpc>
                        <a:spcAft>
                          <a:spcPts val="800"/>
                        </a:spcAft>
                        <a:buNone/>
                      </a:pPr>
                      <a:endParaRPr lang="en-IN" sz="1400" kern="100" dirty="0">
                        <a:effectLst/>
                        <a:latin typeface="+mn-lt"/>
                        <a:ea typeface="Calibri" panose="020F0502020204030204" pitchFamily="34" charset="0"/>
                        <a:cs typeface="Mangal" panose="02040503050203030202" pitchFamily="18" charset="0"/>
                      </a:endParaRPr>
                    </a:p>
                  </a:txBody>
                  <a:tcPr marL="52791" marR="52791" marT="0" marB="0"/>
                </a:tc>
                <a:extLst>
                  <a:ext uri="{0D108BD9-81ED-4DB2-BD59-A6C34878D82A}">
                    <a16:rowId xmlns:a16="http://schemas.microsoft.com/office/drawing/2014/main" val="2239400820"/>
                  </a:ext>
                </a:extLst>
              </a:tr>
            </a:tbl>
          </a:graphicData>
        </a:graphic>
      </p:graphicFrame>
    </p:spTree>
    <p:extLst>
      <p:ext uri="{BB962C8B-B14F-4D97-AF65-F5344CB8AC3E}">
        <p14:creationId xmlns:p14="http://schemas.microsoft.com/office/powerpoint/2010/main" val="2790475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3D6F84E0-E77D-0CBE-0368-D32FAB28D173}"/>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3B913342-FBFF-9999-07B2-274A824F0AD5}"/>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7C8EE203-EA35-EB2E-5196-EC78E9CA45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E124B9E1-CDA7-6617-81B4-42D26F695EB1}"/>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5A02947C-FA06-65C5-4F78-89EF22EB2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41FAB310-19A4-CC1B-232E-3F17ED4B4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4952C32B-F4FA-28CA-A3D4-0B041D2202AB}"/>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B1F59362-9A82-708A-339E-BAF3EF7BB85B}"/>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sz="2800" dirty="0">
                <a:solidFill>
                  <a:srgbClr val="002060"/>
                </a:solidFill>
              </a:rPr>
              <a:t>Faculty Achievements ( Expert Sessions )</a:t>
            </a:r>
          </a:p>
        </p:txBody>
      </p:sp>
      <p:graphicFrame>
        <p:nvGraphicFramePr>
          <p:cNvPr id="2" name="Table 1">
            <a:extLst>
              <a:ext uri="{FF2B5EF4-FFF2-40B4-BE49-F238E27FC236}">
                <a16:creationId xmlns:a16="http://schemas.microsoft.com/office/drawing/2014/main" id="{311FD1F4-5CB0-8553-099E-384C706C9884}"/>
              </a:ext>
            </a:extLst>
          </p:cNvPr>
          <p:cNvGraphicFramePr>
            <a:graphicFrameLocks noGrp="1"/>
          </p:cNvGraphicFramePr>
          <p:nvPr>
            <p:extLst>
              <p:ext uri="{D42A27DB-BD31-4B8C-83A1-F6EECF244321}">
                <p14:modId xmlns:p14="http://schemas.microsoft.com/office/powerpoint/2010/main" val="10569689"/>
              </p:ext>
            </p:extLst>
          </p:nvPr>
        </p:nvGraphicFramePr>
        <p:xfrm>
          <a:off x="2078853" y="1271478"/>
          <a:ext cx="8034291" cy="3026791"/>
        </p:xfrm>
        <a:graphic>
          <a:graphicData uri="http://schemas.openxmlformats.org/drawingml/2006/table">
            <a:tbl>
              <a:tblPr>
                <a:tableStyleId>{BC89EF96-8CEA-46FF-86C4-4CE0E7609802}</a:tableStyleId>
              </a:tblPr>
              <a:tblGrid>
                <a:gridCol w="2287141">
                  <a:extLst>
                    <a:ext uri="{9D8B030D-6E8A-4147-A177-3AD203B41FA5}">
                      <a16:colId xmlns:a16="http://schemas.microsoft.com/office/drawing/2014/main" val="2663192120"/>
                    </a:ext>
                  </a:extLst>
                </a:gridCol>
                <a:gridCol w="2941806">
                  <a:extLst>
                    <a:ext uri="{9D8B030D-6E8A-4147-A177-3AD203B41FA5}">
                      <a16:colId xmlns:a16="http://schemas.microsoft.com/office/drawing/2014/main" val="622359366"/>
                    </a:ext>
                  </a:extLst>
                </a:gridCol>
                <a:gridCol w="1535837">
                  <a:extLst>
                    <a:ext uri="{9D8B030D-6E8A-4147-A177-3AD203B41FA5}">
                      <a16:colId xmlns:a16="http://schemas.microsoft.com/office/drawing/2014/main" val="2779041352"/>
                    </a:ext>
                  </a:extLst>
                </a:gridCol>
                <a:gridCol w="1269507">
                  <a:extLst>
                    <a:ext uri="{9D8B030D-6E8A-4147-A177-3AD203B41FA5}">
                      <a16:colId xmlns:a16="http://schemas.microsoft.com/office/drawing/2014/main" val="2780880514"/>
                    </a:ext>
                  </a:extLst>
                </a:gridCol>
              </a:tblGrid>
              <a:tr h="0">
                <a:tc>
                  <a:txBody>
                    <a:bodyPr/>
                    <a:lstStyle/>
                    <a:p>
                      <a:pPr algn="ctr">
                        <a:lnSpc>
                          <a:spcPct val="115000"/>
                        </a:lnSpc>
                        <a:spcAft>
                          <a:spcPts val="800"/>
                        </a:spcAft>
                        <a:buNone/>
                      </a:pPr>
                      <a:r>
                        <a:rPr lang="en-IN" sz="1400" b="1" kern="100" dirty="0">
                          <a:solidFill>
                            <a:srgbClr val="002060"/>
                          </a:solidFill>
                          <a:effectLst/>
                        </a:rPr>
                        <a:t>Faculty Name</a:t>
                      </a:r>
                      <a:endParaRPr lang="en-IN" sz="1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tc>
                <a:tc>
                  <a:txBody>
                    <a:bodyPr/>
                    <a:lstStyle/>
                    <a:p>
                      <a:pPr algn="ctr">
                        <a:lnSpc>
                          <a:spcPct val="115000"/>
                        </a:lnSpc>
                        <a:spcAft>
                          <a:spcPts val="800"/>
                        </a:spcAft>
                        <a:buNone/>
                      </a:pPr>
                      <a:r>
                        <a:rPr lang="en-IN" sz="1400" b="1" kern="100" dirty="0">
                          <a:solidFill>
                            <a:srgbClr val="002060"/>
                          </a:solidFill>
                          <a:effectLst/>
                        </a:rPr>
                        <a:t>Expert Session</a:t>
                      </a:r>
                      <a:endParaRPr lang="en-IN" sz="1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tc>
                <a:tc>
                  <a:txBody>
                    <a:bodyPr/>
                    <a:lstStyle/>
                    <a:p>
                      <a:pPr algn="ctr">
                        <a:lnSpc>
                          <a:spcPct val="115000"/>
                        </a:lnSpc>
                        <a:spcAft>
                          <a:spcPts val="800"/>
                        </a:spcAft>
                        <a:buNone/>
                      </a:pPr>
                      <a:r>
                        <a:rPr lang="en-IN" sz="1400" b="1" kern="100" dirty="0">
                          <a:solidFill>
                            <a:srgbClr val="002060"/>
                          </a:solidFill>
                          <a:effectLst/>
                        </a:rPr>
                        <a:t>Organization</a:t>
                      </a:r>
                      <a:endParaRPr lang="en-IN" sz="1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tc>
                <a:tc>
                  <a:txBody>
                    <a:bodyPr/>
                    <a:lstStyle/>
                    <a:p>
                      <a:pPr algn="ctr">
                        <a:lnSpc>
                          <a:spcPct val="115000"/>
                        </a:lnSpc>
                        <a:spcAft>
                          <a:spcPts val="800"/>
                        </a:spcAft>
                        <a:buNone/>
                      </a:pPr>
                      <a:r>
                        <a:rPr lang="en-IN" sz="1400" b="1" kern="100" dirty="0">
                          <a:solidFill>
                            <a:srgbClr val="002060"/>
                          </a:solidFill>
                          <a:effectLst/>
                        </a:rPr>
                        <a:t>Date</a:t>
                      </a:r>
                      <a:endParaRPr lang="en-IN" sz="1400" b="1" kern="100" dirty="0">
                        <a:solidFill>
                          <a:srgbClr val="002060"/>
                        </a:solidFill>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tc>
                <a:extLst>
                  <a:ext uri="{0D108BD9-81ED-4DB2-BD59-A6C34878D82A}">
                    <a16:rowId xmlns:a16="http://schemas.microsoft.com/office/drawing/2014/main" val="3660712177"/>
                  </a:ext>
                </a:extLst>
              </a:tr>
              <a:tr h="0">
                <a:tc>
                  <a:txBody>
                    <a:bodyPr/>
                    <a:lstStyle/>
                    <a:p>
                      <a:pPr algn="ctr">
                        <a:lnSpc>
                          <a:spcPct val="115000"/>
                        </a:lnSpc>
                        <a:spcAft>
                          <a:spcPts val="800"/>
                        </a:spcAft>
                        <a:buNone/>
                      </a:pPr>
                      <a:r>
                        <a:rPr lang="en-IN" sz="1400" kern="100" dirty="0">
                          <a:effectLst/>
                        </a:rPr>
                        <a:t>Dipesh H Dalal</a:t>
                      </a:r>
                    </a:p>
                    <a:p>
                      <a:pPr algn="ctr">
                        <a:lnSpc>
                          <a:spcPct val="115000"/>
                        </a:lnSpc>
                        <a:spcAft>
                          <a:spcPts val="800"/>
                        </a:spcAft>
                        <a:buNone/>
                      </a:pPr>
                      <a:r>
                        <a:rPr lang="en-IN" sz="1400" kern="100" dirty="0">
                          <a:effectLst/>
                        </a:rPr>
                        <a:t> </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Expert Lecture Delivered in STTP “New trends and innovations in Civil Engineering”</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Darshan University </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06/02/2024</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extLst>
                  <a:ext uri="{0D108BD9-81ED-4DB2-BD59-A6C34878D82A}">
                    <a16:rowId xmlns:a16="http://schemas.microsoft.com/office/drawing/2014/main" val="1577125656"/>
                  </a:ext>
                </a:extLst>
              </a:tr>
              <a:tr h="0">
                <a:tc>
                  <a:txBody>
                    <a:bodyPr/>
                    <a:lstStyle/>
                    <a:p>
                      <a:pPr algn="ctr">
                        <a:lnSpc>
                          <a:spcPct val="115000"/>
                        </a:lnSpc>
                        <a:spcAft>
                          <a:spcPts val="800"/>
                        </a:spcAft>
                        <a:buNone/>
                      </a:pPr>
                      <a:r>
                        <a:rPr lang="en-IN" sz="1400" kern="100" dirty="0">
                          <a:solidFill>
                            <a:schemeClr val="tx1"/>
                          </a:solidFill>
                          <a:effectLst/>
                          <a:latin typeface="+mn-lt"/>
                          <a:ea typeface="+mn-ea"/>
                          <a:cs typeface="+mn-cs"/>
                        </a:rPr>
                        <a:t>Meghana M Patel</a:t>
                      </a:r>
                    </a:p>
                  </a:txBody>
                  <a:tcPr marL="63500" marR="63500" marT="63500" marB="63500" anchor="ctr"/>
                </a:tc>
                <a:tc>
                  <a:txBody>
                    <a:bodyPr/>
                    <a:lstStyle/>
                    <a:p>
                      <a:pPr algn="ctr">
                        <a:lnSpc>
                          <a:spcPct val="115000"/>
                        </a:lnSpc>
                        <a:spcAft>
                          <a:spcPts val="800"/>
                        </a:spcAft>
                        <a:buNone/>
                      </a:pPr>
                      <a:r>
                        <a:rPr lang="en-IN" sz="1400" kern="100" dirty="0">
                          <a:solidFill>
                            <a:schemeClr val="tx1"/>
                          </a:solidFill>
                          <a:effectLst/>
                          <a:latin typeface="+mn-lt"/>
                          <a:ea typeface="+mn-ea"/>
                          <a:cs typeface="+mn-cs"/>
                        </a:rPr>
                        <a:t>Expert Session on "Analytical Techniques And Instrumentation"</a:t>
                      </a:r>
                    </a:p>
                  </a:txBody>
                  <a:tcPr marL="63500" marR="63500" marT="63500" marB="63500" anchor="ctr"/>
                </a:tc>
                <a:tc>
                  <a:txBody>
                    <a:bodyPr/>
                    <a:lstStyle/>
                    <a:p>
                      <a:pPr algn="ctr">
                        <a:lnSpc>
                          <a:spcPct val="115000"/>
                        </a:lnSpc>
                        <a:spcAft>
                          <a:spcPts val="800"/>
                        </a:spcAft>
                        <a:buNone/>
                      </a:pPr>
                      <a:r>
                        <a:rPr lang="en-US" sz="1400" kern="100" dirty="0">
                          <a:solidFill>
                            <a:schemeClr val="tx1"/>
                          </a:solidFill>
                          <a:effectLst/>
                          <a:latin typeface="+mn-lt"/>
                          <a:ea typeface="+mn-ea"/>
                          <a:cs typeface="+mn-cs"/>
                        </a:rPr>
                        <a:t>Parul University</a:t>
                      </a:r>
                      <a:endParaRPr lang="en-IN" sz="1400" kern="100" dirty="0">
                        <a:solidFill>
                          <a:schemeClr val="tx1"/>
                        </a:solidFill>
                        <a:effectLst/>
                        <a:latin typeface="+mn-lt"/>
                        <a:ea typeface="+mn-ea"/>
                        <a:cs typeface="+mn-cs"/>
                      </a:endParaRPr>
                    </a:p>
                  </a:txBody>
                  <a:tcPr marL="63500" marR="63500" marT="63500" marB="63500" anchor="ctr"/>
                </a:tc>
                <a:tc>
                  <a:txBody>
                    <a:bodyPr/>
                    <a:lstStyle/>
                    <a:p>
                      <a:pPr algn="ctr">
                        <a:lnSpc>
                          <a:spcPct val="115000"/>
                        </a:lnSpc>
                        <a:spcAft>
                          <a:spcPts val="800"/>
                        </a:spcAft>
                        <a:buNone/>
                      </a:pPr>
                      <a:r>
                        <a:rPr lang="en-US" sz="1400" kern="100" dirty="0">
                          <a:solidFill>
                            <a:schemeClr val="tx1"/>
                          </a:solidFill>
                          <a:effectLst/>
                          <a:latin typeface="+mn-lt"/>
                          <a:ea typeface="+mn-ea"/>
                          <a:cs typeface="+mn-cs"/>
                        </a:rPr>
                        <a:t>07-10-2023</a:t>
                      </a:r>
                      <a:endParaRPr lang="en-IN" sz="1400" kern="100" dirty="0">
                        <a:solidFill>
                          <a:schemeClr val="tx1"/>
                        </a:solidFill>
                        <a:effectLst/>
                        <a:latin typeface="+mn-lt"/>
                        <a:ea typeface="+mn-ea"/>
                        <a:cs typeface="+mn-cs"/>
                      </a:endParaRPr>
                    </a:p>
                  </a:txBody>
                  <a:tcPr marL="63500" marR="63500" marT="63500" marB="63500" anchor="ctr"/>
                </a:tc>
                <a:extLst>
                  <a:ext uri="{0D108BD9-81ED-4DB2-BD59-A6C34878D82A}">
                    <a16:rowId xmlns:a16="http://schemas.microsoft.com/office/drawing/2014/main" val="2948885549"/>
                  </a:ext>
                </a:extLst>
              </a:tr>
              <a:tr h="0">
                <a:tc>
                  <a:txBody>
                    <a:bodyPr/>
                    <a:lstStyle/>
                    <a:p>
                      <a:pPr algn="ctr">
                        <a:lnSpc>
                          <a:spcPct val="115000"/>
                        </a:lnSpc>
                        <a:spcAft>
                          <a:spcPts val="800"/>
                        </a:spcAft>
                        <a:buNone/>
                      </a:pPr>
                      <a:r>
                        <a:rPr lang="en-IN" sz="1400" kern="100" dirty="0">
                          <a:solidFill>
                            <a:schemeClr val="tx1"/>
                          </a:solidFill>
                          <a:effectLst/>
                          <a:latin typeface="+mn-lt"/>
                          <a:ea typeface="+mn-ea"/>
                          <a:cs typeface="+mn-cs"/>
                        </a:rPr>
                        <a:t>Neelam B Modi</a:t>
                      </a:r>
                    </a:p>
                  </a:txBody>
                  <a:tcPr marL="63500" marR="63500" marT="63500" marB="63500" anchor="ctr"/>
                </a:tc>
                <a:tc>
                  <a:txBody>
                    <a:bodyPr/>
                    <a:lstStyle/>
                    <a:p>
                      <a:pPr algn="ctr">
                        <a:lnSpc>
                          <a:spcPct val="115000"/>
                        </a:lnSpc>
                        <a:spcAft>
                          <a:spcPts val="800"/>
                        </a:spcAft>
                        <a:buNone/>
                      </a:pPr>
                      <a:r>
                        <a:rPr lang="en-IN" sz="1400" kern="100" dirty="0">
                          <a:solidFill>
                            <a:schemeClr val="tx1"/>
                          </a:solidFill>
                          <a:effectLst/>
                          <a:latin typeface="+mn-lt"/>
                          <a:ea typeface="+mn-ea"/>
                          <a:cs typeface="+mn-cs"/>
                        </a:rPr>
                        <a:t>Expert Session on "Biomaterials And Implants"</a:t>
                      </a:r>
                    </a:p>
                  </a:txBody>
                  <a:tcPr marL="63500" marR="63500" marT="63500" marB="63500" anchor="ctr"/>
                </a:tc>
                <a:tc>
                  <a:txBody>
                    <a:bodyPr/>
                    <a:lstStyle/>
                    <a:p>
                      <a:pPr algn="ctr">
                        <a:lnSpc>
                          <a:spcPct val="115000"/>
                        </a:lnSpc>
                        <a:spcAft>
                          <a:spcPts val="800"/>
                        </a:spcAft>
                        <a:buNone/>
                      </a:pPr>
                      <a:r>
                        <a:rPr lang="en-US" sz="1400" kern="100" dirty="0">
                          <a:solidFill>
                            <a:schemeClr val="tx1"/>
                          </a:solidFill>
                          <a:effectLst/>
                          <a:latin typeface="+mn-lt"/>
                          <a:ea typeface="+mn-ea"/>
                          <a:cs typeface="+mn-cs"/>
                        </a:rPr>
                        <a:t>Parul University</a:t>
                      </a:r>
                      <a:endParaRPr lang="en-IN" sz="1400" kern="100" dirty="0">
                        <a:solidFill>
                          <a:schemeClr val="tx1"/>
                        </a:solidFill>
                        <a:effectLst/>
                        <a:latin typeface="+mn-lt"/>
                        <a:ea typeface="+mn-ea"/>
                        <a:cs typeface="+mn-cs"/>
                      </a:endParaRPr>
                    </a:p>
                  </a:txBody>
                  <a:tcPr marL="63500" marR="63500" marT="63500" marB="63500" anchor="ctr"/>
                </a:tc>
                <a:tc>
                  <a:txBody>
                    <a:bodyPr/>
                    <a:lstStyle/>
                    <a:p>
                      <a:pPr algn="ctr">
                        <a:lnSpc>
                          <a:spcPct val="115000"/>
                        </a:lnSpc>
                        <a:spcAft>
                          <a:spcPts val="800"/>
                        </a:spcAft>
                        <a:buNone/>
                      </a:pPr>
                      <a:r>
                        <a:rPr lang="en-US" sz="1400" kern="100" dirty="0">
                          <a:solidFill>
                            <a:schemeClr val="tx1"/>
                          </a:solidFill>
                          <a:effectLst/>
                          <a:latin typeface="+mn-lt"/>
                          <a:ea typeface="+mn-ea"/>
                          <a:cs typeface="+mn-cs"/>
                        </a:rPr>
                        <a:t>07-10-2023</a:t>
                      </a:r>
                      <a:endParaRPr lang="en-IN" sz="1400" kern="100" dirty="0">
                        <a:solidFill>
                          <a:schemeClr val="tx1"/>
                        </a:solidFill>
                        <a:effectLst/>
                        <a:latin typeface="+mn-lt"/>
                        <a:ea typeface="+mn-ea"/>
                        <a:cs typeface="+mn-cs"/>
                      </a:endParaRPr>
                    </a:p>
                  </a:txBody>
                  <a:tcPr marL="63500" marR="63500" marT="63500" marB="63500" anchor="ctr"/>
                </a:tc>
                <a:extLst>
                  <a:ext uri="{0D108BD9-81ED-4DB2-BD59-A6C34878D82A}">
                    <a16:rowId xmlns:a16="http://schemas.microsoft.com/office/drawing/2014/main" val="1658922422"/>
                  </a:ext>
                </a:extLst>
              </a:tr>
              <a:tr h="0">
                <a:tc>
                  <a:txBody>
                    <a:bodyPr/>
                    <a:lstStyle/>
                    <a:p>
                      <a:pPr algn="ctr">
                        <a:lnSpc>
                          <a:spcPct val="115000"/>
                        </a:lnSpc>
                        <a:spcAft>
                          <a:spcPts val="800"/>
                        </a:spcAft>
                        <a:buNone/>
                      </a:pPr>
                      <a:r>
                        <a:rPr lang="en-IN" sz="1400" kern="100" dirty="0">
                          <a:effectLst/>
                        </a:rPr>
                        <a:t>Chaitali J. Vaghela</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Online Expert session on “Web Service Demonstration” </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GP, </a:t>
                      </a:r>
                      <a:r>
                        <a:rPr lang="en-IN" sz="1400" kern="100" dirty="0" err="1">
                          <a:effectLst/>
                        </a:rPr>
                        <a:t>Himmatnagar</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tc>
                  <a:txBody>
                    <a:bodyPr/>
                    <a:lstStyle/>
                    <a:p>
                      <a:pPr algn="ctr">
                        <a:lnSpc>
                          <a:spcPct val="115000"/>
                        </a:lnSpc>
                        <a:spcAft>
                          <a:spcPts val="800"/>
                        </a:spcAft>
                        <a:buNone/>
                      </a:pPr>
                      <a:r>
                        <a:rPr lang="en-IN" sz="1400" kern="100" dirty="0">
                          <a:effectLst/>
                        </a:rPr>
                        <a:t>04/11/2023</a:t>
                      </a:r>
                      <a:endParaRPr lang="en-IN" sz="1400" kern="100" dirty="0">
                        <a:effectLst/>
                        <a:latin typeface="Calibri" panose="020F0502020204030204" pitchFamily="34" charset="0"/>
                        <a:ea typeface="Calibri" panose="020F0502020204030204" pitchFamily="34" charset="0"/>
                        <a:cs typeface="Mangal" panose="02040503050203030202" pitchFamily="18" charset="0"/>
                      </a:endParaRPr>
                    </a:p>
                  </a:txBody>
                  <a:tcPr marL="63500" marR="63500" marT="63500" marB="63500" anchor="ctr"/>
                </a:tc>
                <a:extLst>
                  <a:ext uri="{0D108BD9-81ED-4DB2-BD59-A6C34878D82A}">
                    <a16:rowId xmlns:a16="http://schemas.microsoft.com/office/drawing/2014/main" val="539963074"/>
                  </a:ext>
                </a:extLst>
              </a:tr>
            </a:tbl>
          </a:graphicData>
        </a:graphic>
      </p:graphicFrame>
      <p:pic>
        <p:nvPicPr>
          <p:cNvPr id="3" name="Picture 2">
            <a:extLst>
              <a:ext uri="{FF2B5EF4-FFF2-40B4-BE49-F238E27FC236}">
                <a16:creationId xmlns:a16="http://schemas.microsoft.com/office/drawing/2014/main" id="{D128AC19-886D-80C2-53A3-D68784322D48}"/>
              </a:ext>
            </a:extLst>
          </p:cNvPr>
          <p:cNvPicPr>
            <a:picLocks noChangeAspect="1"/>
          </p:cNvPicPr>
          <p:nvPr/>
        </p:nvPicPr>
        <p:blipFill>
          <a:blip r:embed="rId6">
            <a:extLst>
              <a:ext uri="{28A0092B-C50C-407E-A947-70E740481C1C}">
                <a14:useLocalDpi xmlns:a14="http://schemas.microsoft.com/office/drawing/2010/main" val="0"/>
              </a:ext>
            </a:extLst>
          </a:blip>
          <a:srcRect l="10010" r="28023"/>
          <a:stretch/>
        </p:blipFill>
        <p:spPr bwMode="auto">
          <a:xfrm>
            <a:off x="1799492" y="4660688"/>
            <a:ext cx="2444033" cy="1831186"/>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descr="A group of people in a classroom&#10;&#10;AI-generated content may be incorrect.">
            <a:extLst>
              <a:ext uri="{FF2B5EF4-FFF2-40B4-BE49-F238E27FC236}">
                <a16:creationId xmlns:a16="http://schemas.microsoft.com/office/drawing/2014/main" id="{673390F9-79D3-975B-2C79-38BB60E35F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30098" y="4658850"/>
            <a:ext cx="2444032" cy="1833024"/>
          </a:xfrm>
          <a:prstGeom prst="rect">
            <a:avLst/>
          </a:prstGeom>
          <a:ln w="88900" cap="sq" cmpd="thickThin">
            <a:solidFill>
              <a:srgbClr val="000000"/>
            </a:solidFill>
            <a:prstDash val="solid"/>
            <a:miter lim="800000"/>
          </a:ln>
          <a:effectLst>
            <a:innerShdw blurRad="76200">
              <a:srgbClr val="000000"/>
            </a:innerShdw>
          </a:effectLst>
        </p:spPr>
      </p:pic>
      <p:pic>
        <p:nvPicPr>
          <p:cNvPr id="9" name="Picture 8" descr="A person in a red dress standing in front of a screen&#10;&#10;AI-generated content may be incorrect.">
            <a:extLst>
              <a:ext uri="{FF2B5EF4-FFF2-40B4-BE49-F238E27FC236}">
                <a16:creationId xmlns:a16="http://schemas.microsoft.com/office/drawing/2014/main" id="{15A0D11B-B39E-B9E1-5FD4-62A8D324507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54786" y="4658850"/>
            <a:ext cx="2444032" cy="183302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80111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A7CA010F-DAD9-EF1C-4665-4F6E16169993}"/>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231F69CC-E329-828F-67C5-D5E8D3650BDC}"/>
              </a:ext>
            </a:extLst>
          </p:cNvPr>
          <p:cNvPicPr>
            <a:picLocks noChangeAspect="1"/>
          </p:cNvPicPr>
          <p:nvPr/>
        </p:nvPicPr>
        <p:blipFill>
          <a:blip r:embed="rId3">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06594D12-DD16-8E39-40A0-BB01DAA0B4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096738B2-5D85-7624-D2C5-FB61A5C057B5}"/>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E1C7674C-242A-02AB-D4EF-D9665C561E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2111C818-19AC-B10C-7A13-D8C8A5477B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D06746C5-A84C-BD0A-2CBF-A32E3906F7A1}"/>
                </a:ext>
              </a:extLst>
            </p:cNvPr>
            <p:cNvPicPr>
              <a:picLocks noChangeAspect="1"/>
            </p:cNvPicPr>
            <p:nvPr/>
          </p:nvPicPr>
          <p:blipFill>
            <a:blip r:embed="rId6">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7B0CC4F6-C7E2-A123-48B6-E809596D7026}"/>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sz="2800" dirty="0">
                <a:solidFill>
                  <a:srgbClr val="002060"/>
                </a:solidFill>
              </a:rPr>
              <a:t>Faculty Achievements (NPTEL &amp; MOOC)</a:t>
            </a:r>
          </a:p>
        </p:txBody>
      </p:sp>
      <p:sp>
        <p:nvSpPr>
          <p:cNvPr id="6" name="Rectangle 5">
            <a:extLst>
              <a:ext uri="{FF2B5EF4-FFF2-40B4-BE49-F238E27FC236}">
                <a16:creationId xmlns:a16="http://schemas.microsoft.com/office/drawing/2014/main" id="{A121ADC3-C06D-6CA3-BD57-D270717D06C5}"/>
              </a:ext>
            </a:extLst>
          </p:cNvPr>
          <p:cNvSpPr/>
          <p:nvPr/>
        </p:nvSpPr>
        <p:spPr>
          <a:xfrm>
            <a:off x="3876324" y="3421774"/>
            <a:ext cx="4179087" cy="594522"/>
          </a:xfrm>
          <a:prstGeom prst="rect">
            <a:avLst/>
          </a:prstGeom>
        </p:spPr>
        <p:txBody>
          <a:bodyPr wrap="square">
            <a:spAutoFit/>
          </a:bodyPr>
          <a:lstStyle/>
          <a:p>
            <a:pPr indent="-450850" algn="ctr">
              <a:lnSpc>
                <a:spcPct val="120000"/>
              </a:lnSpc>
            </a:pPr>
            <a:r>
              <a:rPr lang="en-US" sz="1400" dirty="0"/>
              <a:t>Dr. Pankita Mehta score 95% In SWAYAM online Course “ E-Content Development”  2023</a:t>
            </a:r>
          </a:p>
        </p:txBody>
      </p:sp>
      <p:sp>
        <p:nvSpPr>
          <p:cNvPr id="9" name="Rectangle 8">
            <a:extLst>
              <a:ext uri="{FF2B5EF4-FFF2-40B4-BE49-F238E27FC236}">
                <a16:creationId xmlns:a16="http://schemas.microsoft.com/office/drawing/2014/main" id="{CFA2EEC9-65BE-0234-CBA1-E8A3E1C9277A}"/>
              </a:ext>
            </a:extLst>
          </p:cNvPr>
          <p:cNvSpPr/>
          <p:nvPr/>
        </p:nvSpPr>
        <p:spPr>
          <a:xfrm>
            <a:off x="187029" y="3476541"/>
            <a:ext cx="3689294" cy="594522"/>
          </a:xfrm>
          <a:prstGeom prst="rect">
            <a:avLst/>
          </a:prstGeom>
        </p:spPr>
        <p:txBody>
          <a:bodyPr wrap="square">
            <a:spAutoFit/>
          </a:bodyPr>
          <a:lstStyle/>
          <a:p>
            <a:pPr indent="-450850" algn="ctr">
              <a:lnSpc>
                <a:spcPct val="120000"/>
              </a:lnSpc>
            </a:pPr>
            <a:r>
              <a:rPr lang="en-US" sz="1400" dirty="0"/>
              <a:t>Ms. Rikita Parekh was listed in top 1%  list by NPTEL online certification course in 2021 -22</a:t>
            </a:r>
          </a:p>
        </p:txBody>
      </p:sp>
      <p:pic>
        <p:nvPicPr>
          <p:cNvPr id="10" name="Picture 5">
            <a:extLst>
              <a:ext uri="{FF2B5EF4-FFF2-40B4-BE49-F238E27FC236}">
                <a16:creationId xmlns:a16="http://schemas.microsoft.com/office/drawing/2014/main" id="{1627400C-6459-0150-AC8A-34F81F334A24}"/>
              </a:ext>
            </a:extLst>
          </p:cNvPr>
          <p:cNvPicPr preferRelativeResize="0">
            <a:picLocks noChangeArrowheads="1"/>
          </p:cNvPicPr>
          <p:nvPr/>
        </p:nvPicPr>
        <p:blipFill>
          <a:blip r:embed="rId7">
            <a:lum/>
          </a:blip>
          <a:srcRect/>
          <a:stretch>
            <a:fillRect/>
          </a:stretch>
        </p:blipFill>
        <p:spPr bwMode="auto">
          <a:xfrm>
            <a:off x="852101" y="1490818"/>
            <a:ext cx="2359152" cy="1907484"/>
          </a:xfrm>
          <a:prstGeom prst="rect">
            <a:avLst/>
          </a:prstGeom>
          <a:ln w="8890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3E3248EE-57E9-4AF9-3E6E-FEEE2D42F641}"/>
              </a:ext>
            </a:extLst>
          </p:cNvPr>
          <p:cNvPicPr preferRelativeResize="0"/>
          <p:nvPr/>
        </p:nvPicPr>
        <p:blipFill>
          <a:blip r:embed="rId8" cstate="print">
            <a:lum/>
          </a:blip>
          <a:srcRect t="1196" r="997"/>
          <a:stretch>
            <a:fillRect/>
          </a:stretch>
        </p:blipFill>
        <p:spPr bwMode="auto">
          <a:xfrm>
            <a:off x="852101" y="4162709"/>
            <a:ext cx="2359152" cy="1682496"/>
          </a:xfrm>
          <a:prstGeom prst="rect">
            <a:avLst/>
          </a:prstGeom>
          <a:ln w="88900" cap="sq" cmpd="thickThin">
            <a:solidFill>
              <a:srgbClr val="000000"/>
            </a:solidFill>
            <a:prstDash val="solid"/>
            <a:miter lim="800000"/>
          </a:ln>
          <a:effectLst>
            <a:innerShdw blurRad="76200">
              <a:srgbClr val="000000"/>
            </a:innerShdw>
          </a:effectLst>
        </p:spPr>
      </p:pic>
      <p:sp>
        <p:nvSpPr>
          <p:cNvPr id="14" name="Rectangle 13">
            <a:extLst>
              <a:ext uri="{FF2B5EF4-FFF2-40B4-BE49-F238E27FC236}">
                <a16:creationId xmlns:a16="http://schemas.microsoft.com/office/drawing/2014/main" id="{1D43505D-999E-AE71-AD17-9862C6AEF44B}"/>
              </a:ext>
            </a:extLst>
          </p:cNvPr>
          <p:cNvSpPr/>
          <p:nvPr/>
        </p:nvSpPr>
        <p:spPr>
          <a:xfrm>
            <a:off x="187029" y="5997933"/>
            <a:ext cx="3689294" cy="594522"/>
          </a:xfrm>
          <a:prstGeom prst="rect">
            <a:avLst/>
          </a:prstGeom>
        </p:spPr>
        <p:txBody>
          <a:bodyPr wrap="square">
            <a:spAutoFit/>
          </a:bodyPr>
          <a:lstStyle/>
          <a:p>
            <a:pPr indent="-450850" algn="ctr">
              <a:lnSpc>
                <a:spcPct val="120000"/>
              </a:lnSpc>
            </a:pPr>
            <a:r>
              <a:rPr lang="en-US" sz="1400" dirty="0"/>
              <a:t>Ms. Drashti Baldev was listed in top 1%  list by NPTEL online certification course in 2021 -22</a:t>
            </a:r>
          </a:p>
        </p:txBody>
      </p:sp>
      <p:pic>
        <p:nvPicPr>
          <p:cNvPr id="2" name="image3.png">
            <a:extLst>
              <a:ext uri="{FF2B5EF4-FFF2-40B4-BE49-F238E27FC236}">
                <a16:creationId xmlns:a16="http://schemas.microsoft.com/office/drawing/2014/main" id="{8C7C1811-D871-D74D-28A1-929735C890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04218" y="1521516"/>
            <a:ext cx="2387707" cy="180691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21A54C5-CF96-2DBF-2F29-205B76EFF38C}"/>
              </a:ext>
            </a:extLst>
          </p:cNvPr>
          <p:cNvSpPr/>
          <p:nvPr/>
        </p:nvSpPr>
        <p:spPr>
          <a:xfrm>
            <a:off x="8502706" y="3348538"/>
            <a:ext cx="3689294" cy="853054"/>
          </a:xfrm>
          <a:prstGeom prst="rect">
            <a:avLst/>
          </a:prstGeom>
        </p:spPr>
        <p:txBody>
          <a:bodyPr wrap="square">
            <a:spAutoFit/>
          </a:bodyPr>
          <a:lstStyle/>
          <a:p>
            <a:pPr indent="-450850" algn="ctr">
              <a:lnSpc>
                <a:spcPct val="120000"/>
              </a:lnSpc>
            </a:pPr>
            <a:r>
              <a:rPr lang="en-US" sz="1400" dirty="0"/>
              <a:t>Ms. Drashti S. Baldev was listed in top 1%  with 100% score by NPTEL online certification course in 2024</a:t>
            </a:r>
          </a:p>
        </p:txBody>
      </p:sp>
      <p:pic>
        <p:nvPicPr>
          <p:cNvPr id="17" name="image5.png">
            <a:extLst>
              <a:ext uri="{FF2B5EF4-FFF2-40B4-BE49-F238E27FC236}">
                <a16:creationId xmlns:a16="http://schemas.microsoft.com/office/drawing/2014/main" id="{FFC1B4F0-2472-C3E8-4D9B-BF135FE3028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04218" y="4230167"/>
            <a:ext cx="2387707" cy="162599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8797D7D0-FAE1-098D-E4BE-99153652EFDA}"/>
              </a:ext>
            </a:extLst>
          </p:cNvPr>
          <p:cNvSpPr/>
          <p:nvPr/>
        </p:nvSpPr>
        <p:spPr>
          <a:xfrm>
            <a:off x="8426666" y="6007020"/>
            <a:ext cx="3689294" cy="853054"/>
          </a:xfrm>
          <a:prstGeom prst="rect">
            <a:avLst/>
          </a:prstGeom>
        </p:spPr>
        <p:txBody>
          <a:bodyPr wrap="square">
            <a:spAutoFit/>
          </a:bodyPr>
          <a:lstStyle/>
          <a:p>
            <a:pPr indent="-450850" algn="ctr">
              <a:lnSpc>
                <a:spcPct val="120000"/>
              </a:lnSpc>
            </a:pPr>
            <a:r>
              <a:rPr lang="en-US" sz="1400" dirty="0"/>
              <a:t>Ms. </a:t>
            </a:r>
            <a:r>
              <a:rPr lang="en-US" sz="1400" dirty="0" err="1"/>
              <a:t>Dharmistha</a:t>
            </a:r>
            <a:r>
              <a:rPr lang="en-US" sz="1400" dirty="0"/>
              <a:t> S. Singh was listed in </a:t>
            </a:r>
          </a:p>
          <a:p>
            <a:pPr indent="-450850" algn="ctr">
              <a:lnSpc>
                <a:spcPct val="120000"/>
              </a:lnSpc>
            </a:pPr>
            <a:r>
              <a:rPr lang="en-US" sz="1400" dirty="0"/>
              <a:t>top 1%  with 100% score by NPTEL online certification course in 2024</a:t>
            </a:r>
          </a:p>
        </p:txBody>
      </p:sp>
      <p:pic>
        <p:nvPicPr>
          <p:cNvPr id="18" name="Picture 8">
            <a:extLst>
              <a:ext uri="{FF2B5EF4-FFF2-40B4-BE49-F238E27FC236}">
                <a16:creationId xmlns:a16="http://schemas.microsoft.com/office/drawing/2014/main" id="{32F0F7FF-9D88-0056-8234-CA6112242B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37609" y="1441054"/>
            <a:ext cx="2455790" cy="190748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9" name="image6.jpg">
            <a:extLst>
              <a:ext uri="{FF2B5EF4-FFF2-40B4-BE49-F238E27FC236}">
                <a16:creationId xmlns:a16="http://schemas.microsoft.com/office/drawing/2014/main" id="{AA77C71E-EA6F-0F58-593A-AAF9EA6DE3A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37609" y="4134493"/>
            <a:ext cx="2516780" cy="172167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06F27724-8FC6-4C25-5C9B-AD1D92C79B17}"/>
              </a:ext>
            </a:extLst>
          </p:cNvPr>
          <p:cNvSpPr/>
          <p:nvPr/>
        </p:nvSpPr>
        <p:spPr>
          <a:xfrm>
            <a:off x="4061951" y="6053569"/>
            <a:ext cx="4179087" cy="853054"/>
          </a:xfrm>
          <a:prstGeom prst="rect">
            <a:avLst/>
          </a:prstGeom>
        </p:spPr>
        <p:txBody>
          <a:bodyPr wrap="square">
            <a:spAutoFit/>
          </a:bodyPr>
          <a:lstStyle/>
          <a:p>
            <a:pPr indent="-450850" algn="ctr">
              <a:lnSpc>
                <a:spcPct val="120000"/>
              </a:lnSpc>
            </a:pPr>
            <a:r>
              <a:rPr lang="en-US" sz="1400" dirty="0"/>
              <a:t>Ms. Chaitali J Vaghela was listed in top 1%  among 9357 candidates with score 88% by NPTEL online certification course in 2023</a:t>
            </a:r>
          </a:p>
        </p:txBody>
      </p:sp>
    </p:spTree>
    <p:extLst>
      <p:ext uri="{BB962C8B-B14F-4D97-AF65-F5344CB8AC3E}">
        <p14:creationId xmlns:p14="http://schemas.microsoft.com/office/powerpoint/2010/main" val="984032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75E951F9-4CE1-E907-81E5-FFB6BB968F31}"/>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7B21CDD6-2633-3962-94B8-5738ABDD0DF1}"/>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8BCA40A8-E5D2-F1C7-0419-EF2525DF4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2044E5BD-1830-5AF0-B054-9210D00B5B1A}"/>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B8239CBA-D697-7391-02B3-066C067D37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D4E5999A-1EF6-7615-05BD-12873B887E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DAE858CD-DC51-0FE3-441E-F9BB0C873C86}"/>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48E0D78F-EF2E-D3C5-251D-C9C013582149}"/>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Student Curricular Achievements</a:t>
            </a:r>
          </a:p>
        </p:txBody>
      </p:sp>
      <p:pic>
        <p:nvPicPr>
          <p:cNvPr id="5" name="Picture 1" descr="C:\Users\dece\Desktop\INSTITUTE PRESENTATION\WhatsApp Image 2021-12-02 at 5.50.17 PM.jpeg">
            <a:extLst>
              <a:ext uri="{FF2B5EF4-FFF2-40B4-BE49-F238E27FC236}">
                <a16:creationId xmlns:a16="http://schemas.microsoft.com/office/drawing/2014/main" id="{C9F5D790-7CFF-B598-9776-91F82E8ADEB0}"/>
              </a:ext>
            </a:extLst>
          </p:cNvPr>
          <p:cNvPicPr>
            <a:picLocks noChangeAspect="1" noChangeArrowheads="1"/>
          </p:cNvPicPr>
          <p:nvPr/>
        </p:nvPicPr>
        <p:blipFill>
          <a:blip r:embed="rId6" cstate="print"/>
          <a:srcRect/>
          <a:stretch>
            <a:fillRect/>
          </a:stretch>
        </p:blipFill>
        <p:spPr bwMode="auto">
          <a:xfrm>
            <a:off x="-281575" y="5115471"/>
            <a:ext cx="1833098" cy="1649296"/>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pic>
        <p:nvPicPr>
          <p:cNvPr id="6" name="Picture 2">
            <a:extLst>
              <a:ext uri="{FF2B5EF4-FFF2-40B4-BE49-F238E27FC236}">
                <a16:creationId xmlns:a16="http://schemas.microsoft.com/office/drawing/2014/main" id="{5AFD5529-474D-2380-3539-E93158E65C99}"/>
              </a:ext>
            </a:extLst>
          </p:cNvPr>
          <p:cNvPicPr>
            <a:picLocks noChangeAspect="1" noChangeArrowheads="1"/>
          </p:cNvPicPr>
          <p:nvPr/>
        </p:nvPicPr>
        <p:blipFill>
          <a:blip r:embed="rId7" cstate="print"/>
          <a:srcRect/>
          <a:stretch>
            <a:fillRect/>
          </a:stretch>
        </p:blipFill>
        <p:spPr bwMode="auto">
          <a:xfrm>
            <a:off x="-301870" y="1430398"/>
            <a:ext cx="1882803" cy="1767970"/>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pic>
        <p:nvPicPr>
          <p:cNvPr id="9" name="Picture 2">
            <a:extLst>
              <a:ext uri="{FF2B5EF4-FFF2-40B4-BE49-F238E27FC236}">
                <a16:creationId xmlns:a16="http://schemas.microsoft.com/office/drawing/2014/main" id="{08283712-7F27-658B-A851-74D9DB9813F4}"/>
              </a:ext>
            </a:extLst>
          </p:cNvPr>
          <p:cNvPicPr>
            <a:picLocks noChangeAspect="1" noChangeArrowheads="1"/>
          </p:cNvPicPr>
          <p:nvPr/>
        </p:nvPicPr>
        <p:blipFill>
          <a:blip r:embed="rId8" cstate="print"/>
          <a:srcRect/>
          <a:stretch>
            <a:fillRect/>
          </a:stretch>
        </p:blipFill>
        <p:spPr bwMode="auto">
          <a:xfrm>
            <a:off x="10747957" y="1474618"/>
            <a:ext cx="1767970" cy="1875416"/>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pic>
        <p:nvPicPr>
          <p:cNvPr id="10" name="Picture 1" descr="C:\Users\Admin\Desktop\all department\civil-2020.jpg">
            <a:extLst>
              <a:ext uri="{FF2B5EF4-FFF2-40B4-BE49-F238E27FC236}">
                <a16:creationId xmlns:a16="http://schemas.microsoft.com/office/drawing/2014/main" id="{C0FA77A8-3065-9538-706E-AECF79548B4B}"/>
              </a:ext>
            </a:extLst>
          </p:cNvPr>
          <p:cNvPicPr>
            <a:picLocks noChangeAspect="1" noChangeArrowheads="1"/>
          </p:cNvPicPr>
          <p:nvPr/>
        </p:nvPicPr>
        <p:blipFill>
          <a:blip r:embed="rId9" cstate="print"/>
          <a:srcRect/>
          <a:stretch>
            <a:fillRect/>
          </a:stretch>
        </p:blipFill>
        <p:spPr bwMode="auto">
          <a:xfrm>
            <a:off x="10773471" y="3433467"/>
            <a:ext cx="1719292" cy="1610581"/>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pic>
        <p:nvPicPr>
          <p:cNvPr id="13" name="Picture 2" descr="C:\Users\Admin\Desktop\all department\civil-2021.jpg">
            <a:extLst>
              <a:ext uri="{FF2B5EF4-FFF2-40B4-BE49-F238E27FC236}">
                <a16:creationId xmlns:a16="http://schemas.microsoft.com/office/drawing/2014/main" id="{DCAC482E-2F5C-AAEC-98EE-F113F8FCA49C}"/>
              </a:ext>
            </a:extLst>
          </p:cNvPr>
          <p:cNvPicPr>
            <a:picLocks noChangeAspect="1" noChangeArrowheads="1"/>
          </p:cNvPicPr>
          <p:nvPr/>
        </p:nvPicPr>
        <p:blipFill>
          <a:blip r:embed="rId10" cstate="print"/>
          <a:srcRect/>
          <a:stretch>
            <a:fillRect/>
          </a:stretch>
        </p:blipFill>
        <p:spPr bwMode="auto">
          <a:xfrm>
            <a:off x="10773471" y="5117459"/>
            <a:ext cx="1714512" cy="1649296"/>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graphicFrame>
        <p:nvGraphicFramePr>
          <p:cNvPr id="14" name="Table 13">
            <a:extLst>
              <a:ext uri="{FF2B5EF4-FFF2-40B4-BE49-F238E27FC236}">
                <a16:creationId xmlns:a16="http://schemas.microsoft.com/office/drawing/2014/main" id="{459A5454-8566-A529-CD4E-064D9288418B}"/>
              </a:ext>
            </a:extLst>
          </p:cNvPr>
          <p:cNvGraphicFramePr>
            <a:graphicFrameLocks noGrp="1"/>
          </p:cNvGraphicFramePr>
          <p:nvPr>
            <p:extLst>
              <p:ext uri="{D42A27DB-BD31-4B8C-83A1-F6EECF244321}">
                <p14:modId xmlns:p14="http://schemas.microsoft.com/office/powerpoint/2010/main" val="79044596"/>
              </p:ext>
            </p:extLst>
          </p:nvPr>
        </p:nvGraphicFramePr>
        <p:xfrm>
          <a:off x="2407651" y="1418118"/>
          <a:ext cx="7391193" cy="3709223"/>
        </p:xfrm>
        <a:graphic>
          <a:graphicData uri="http://schemas.openxmlformats.org/drawingml/2006/table">
            <a:tbl>
              <a:tblPr>
                <a:tableStyleId>{BC89EF96-8CEA-46FF-86C4-4CE0E7609802}</a:tableStyleId>
              </a:tblPr>
              <a:tblGrid>
                <a:gridCol w="1266825">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3952668">
                  <a:extLst>
                    <a:ext uri="{9D8B030D-6E8A-4147-A177-3AD203B41FA5}">
                      <a16:colId xmlns:a16="http://schemas.microsoft.com/office/drawing/2014/main" val="20002"/>
                    </a:ext>
                  </a:extLst>
                </a:gridCol>
              </a:tblGrid>
              <a:tr h="555630">
                <a:tc>
                  <a:txBody>
                    <a:bodyPr/>
                    <a:lstStyle/>
                    <a:p>
                      <a:pPr marL="0" marR="0" algn="ctr">
                        <a:lnSpc>
                          <a:spcPct val="107000"/>
                        </a:lnSpc>
                        <a:spcBef>
                          <a:spcPts val="0"/>
                        </a:spcBef>
                        <a:spcAft>
                          <a:spcPts val="800"/>
                        </a:spcAft>
                      </a:pPr>
                      <a:r>
                        <a:rPr lang="en-US" sz="1800" b="1" u="none" strike="noStrike" kern="1200" baseline="0" dirty="0">
                          <a:solidFill>
                            <a:srgbClr val="002060"/>
                          </a:solidFill>
                        </a:rPr>
                        <a:t>Program </a:t>
                      </a:r>
                      <a:endParaRPr lang="en-US" sz="1800" b="1" u="none" strike="noStrike" kern="1200" baseline="0" dirty="0">
                        <a:solidFill>
                          <a:srgbClr val="002060"/>
                        </a:solidFill>
                        <a:latin typeface="Times New Roman" pitchFamily="18" charset="0"/>
                        <a:ea typeface="+mn-ea"/>
                        <a:cs typeface="Times New Roman" pitchFamily="18" charset="0"/>
                      </a:endParaRPr>
                    </a:p>
                  </a:txBody>
                  <a:tcPr marL="5038" marR="5038" marT="6870" marB="0" anchor="ctr"/>
                </a:tc>
                <a:tc>
                  <a:txBody>
                    <a:bodyPr/>
                    <a:lstStyle/>
                    <a:p>
                      <a:pPr marL="0" marR="0" algn="ctr">
                        <a:lnSpc>
                          <a:spcPct val="107000"/>
                        </a:lnSpc>
                        <a:spcBef>
                          <a:spcPts val="0"/>
                        </a:spcBef>
                        <a:spcAft>
                          <a:spcPts val="800"/>
                        </a:spcAft>
                      </a:pPr>
                      <a:r>
                        <a:rPr lang="en-US" sz="1800" b="1" u="none" strike="noStrike" kern="1200" baseline="0" dirty="0">
                          <a:solidFill>
                            <a:srgbClr val="002060"/>
                          </a:solidFill>
                        </a:rPr>
                        <a:t>Student  </a:t>
                      </a:r>
                      <a:endParaRPr lang="en-US" sz="1800" b="1" u="none" strike="noStrike" kern="1200" baseline="0" dirty="0">
                        <a:solidFill>
                          <a:srgbClr val="002060"/>
                        </a:solidFill>
                        <a:latin typeface="Times New Roman" pitchFamily="18" charset="0"/>
                        <a:ea typeface="+mn-ea"/>
                        <a:cs typeface="Times New Roman" pitchFamily="18" charset="0"/>
                      </a:endParaRPr>
                    </a:p>
                  </a:txBody>
                  <a:tcPr marL="5038" marR="5038" marT="6870" marB="0" anchor="ctr"/>
                </a:tc>
                <a:tc>
                  <a:txBody>
                    <a:bodyPr/>
                    <a:lstStyle/>
                    <a:p>
                      <a:pPr marL="0" marR="0" algn="ctr">
                        <a:lnSpc>
                          <a:spcPct val="107000"/>
                        </a:lnSpc>
                        <a:spcBef>
                          <a:spcPts val="0"/>
                        </a:spcBef>
                        <a:spcAft>
                          <a:spcPts val="800"/>
                        </a:spcAft>
                      </a:pPr>
                      <a:r>
                        <a:rPr lang="en-US" sz="1800" b="1" u="none" strike="noStrike" kern="1200" baseline="0" dirty="0">
                          <a:solidFill>
                            <a:srgbClr val="002060"/>
                          </a:solidFill>
                        </a:rPr>
                        <a:t>Achievement </a:t>
                      </a:r>
                      <a:endParaRPr lang="en-US" sz="1800" b="1" u="none" strike="noStrike" kern="1200" baseline="0" dirty="0">
                        <a:solidFill>
                          <a:srgbClr val="002060"/>
                        </a:solidFill>
                        <a:latin typeface="Times New Roman" pitchFamily="18" charset="0"/>
                        <a:ea typeface="+mn-ea"/>
                        <a:cs typeface="Times New Roman" pitchFamily="18" charset="0"/>
                      </a:endParaRPr>
                    </a:p>
                  </a:txBody>
                  <a:tcPr marL="5038" marR="5038" marT="6870" marB="0" anchor="ctr"/>
                </a:tc>
                <a:extLst>
                  <a:ext uri="{0D108BD9-81ED-4DB2-BD59-A6C34878D82A}">
                    <a16:rowId xmlns:a16="http://schemas.microsoft.com/office/drawing/2014/main" val="10000"/>
                  </a:ext>
                </a:extLst>
              </a:tr>
              <a:tr h="402639">
                <a:tc>
                  <a:txBody>
                    <a:bodyPr/>
                    <a:lstStyle/>
                    <a:p>
                      <a:pPr marL="0" marR="0" algn="ctr">
                        <a:lnSpc>
                          <a:spcPct val="107000"/>
                        </a:lnSpc>
                        <a:spcBef>
                          <a:spcPts val="0"/>
                        </a:spcBef>
                        <a:spcAft>
                          <a:spcPts val="800"/>
                        </a:spcAft>
                      </a:pPr>
                      <a:r>
                        <a:rPr lang="en-US" sz="1600" u="none" strike="noStrike" kern="1200" dirty="0" err="1">
                          <a:solidFill>
                            <a:schemeClr val="dk1"/>
                          </a:solidFill>
                        </a:rPr>
                        <a:t>EC </a:t>
                      </a:r>
                      <a:endParaRPr lang="en-US" sz="1600" u="none" strike="noStrike" kern="1200" dirty="0" err="1">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rPr>
                        <a:t>Israni Sonali </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rPr>
                        <a:t>7</a:t>
                      </a:r>
                      <a:r>
                        <a:rPr lang="en-IN" sz="1600" u="none" strike="noStrike" kern="1200" baseline="30000" dirty="0">
                          <a:solidFill>
                            <a:schemeClr val="tx1"/>
                          </a:solidFill>
                        </a:rPr>
                        <a:t>th</a:t>
                      </a:r>
                      <a:r>
                        <a:rPr lang="en-IN" sz="1600" u="none" strike="noStrike" kern="1200" dirty="0">
                          <a:solidFill>
                            <a:schemeClr val="tx1"/>
                          </a:solidFill>
                        </a:rPr>
                        <a:t>  Rank In GTU Top Ten Students 2022</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10003"/>
                  </a:ext>
                </a:extLst>
              </a:tr>
              <a:tr h="414780">
                <a:tc>
                  <a:txBody>
                    <a:bodyPr/>
                    <a:lstStyle/>
                    <a:p>
                      <a:pPr marL="0" marR="0" algn="ctr">
                        <a:lnSpc>
                          <a:spcPct val="107000"/>
                        </a:lnSpc>
                        <a:spcBef>
                          <a:spcPts val="0"/>
                        </a:spcBef>
                        <a:spcAft>
                          <a:spcPts val="800"/>
                        </a:spcAft>
                      </a:pPr>
                      <a:r>
                        <a:rPr lang="en-US" sz="1600" u="none" strike="noStrike" kern="1200" dirty="0">
                          <a:solidFill>
                            <a:schemeClr val="dk1"/>
                          </a:solidFill>
                        </a:rPr>
                        <a:t>EC </a:t>
                      </a:r>
                      <a:endParaRPr lang="en-US" sz="1600" u="none" strike="noStrike" kern="1200" dirty="0">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rPr>
                        <a:t>Shah Honey P</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defTabSz="914400" rtl="0" eaLnBrk="1" latinLnBrk="0" hangingPunct="1">
                        <a:lnSpc>
                          <a:spcPct val="107000"/>
                        </a:lnSpc>
                        <a:spcBef>
                          <a:spcPts val="0"/>
                        </a:spcBef>
                        <a:spcAft>
                          <a:spcPts val="800"/>
                        </a:spcAft>
                      </a:pPr>
                      <a:r>
                        <a:rPr lang="nl-NL" sz="1600" u="none" strike="noStrike" kern="1200" dirty="0">
                          <a:solidFill>
                            <a:schemeClr val="tx1"/>
                          </a:solidFill>
                          <a:latin typeface="+mn-lt"/>
                          <a:ea typeface="+mn-ea"/>
                          <a:cs typeface="+mn-cs"/>
                        </a:rPr>
                        <a:t>3rd Rank In GTU Top Ten Students 2023</a:t>
                      </a:r>
                      <a:endParaRPr lang="en-US" sz="1600" u="none" strike="noStrike" kern="1200" dirty="0">
                        <a:solidFill>
                          <a:schemeClr val="tx1"/>
                        </a:solidFill>
                        <a:latin typeface="+mn-lt"/>
                        <a:ea typeface="+mn-ea"/>
                        <a:cs typeface="+mn-cs"/>
                      </a:endParaRPr>
                    </a:p>
                  </a:txBody>
                  <a:tcPr marL="5038" marR="5038" marT="6870" marB="0" anchor="ctr"/>
                </a:tc>
                <a:extLst>
                  <a:ext uri="{0D108BD9-81ED-4DB2-BD59-A6C34878D82A}">
                    <a16:rowId xmlns:a16="http://schemas.microsoft.com/office/drawing/2014/main" val="10004"/>
                  </a:ext>
                </a:extLst>
              </a:tr>
              <a:tr h="377072">
                <a:tc>
                  <a:txBody>
                    <a:bodyPr/>
                    <a:lstStyle/>
                    <a:p>
                      <a:pPr marL="0" marR="0" algn="ctr">
                        <a:lnSpc>
                          <a:spcPct val="107000"/>
                        </a:lnSpc>
                        <a:spcBef>
                          <a:spcPts val="0"/>
                        </a:spcBef>
                        <a:spcAft>
                          <a:spcPts val="800"/>
                        </a:spcAft>
                      </a:pPr>
                      <a:r>
                        <a:rPr lang="en-IN" sz="1600" u="none" strike="noStrike" kern="1200" dirty="0">
                          <a:solidFill>
                            <a:schemeClr val="dk1"/>
                          </a:solidFill>
                        </a:rPr>
                        <a:t>EC</a:t>
                      </a:r>
                      <a:endParaRPr lang="en-US" sz="1600" u="none" strike="noStrike" kern="1200" dirty="0" err="1">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IN" sz="1600" u="none" strike="noStrike" kern="1200" dirty="0" err="1">
                          <a:solidFill>
                            <a:schemeClr val="tx1"/>
                          </a:solidFill>
                        </a:rPr>
                        <a:t>Samdhiya</a:t>
                      </a:r>
                      <a:r>
                        <a:rPr lang="en-IN" sz="1600" u="none" strike="noStrike" kern="1200" dirty="0">
                          <a:solidFill>
                            <a:schemeClr val="tx1"/>
                          </a:solidFill>
                        </a:rPr>
                        <a:t> Snehal P</a:t>
                      </a:r>
                      <a:endParaRPr lang="en-US" sz="1600" u="none" strike="noStrike" kern="1200" dirty="0" err="1">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rPr>
                        <a:t>9</a:t>
                      </a:r>
                      <a:r>
                        <a:rPr lang="en-IN" sz="1600" u="none" strike="noStrike" kern="1200" baseline="30000" dirty="0">
                          <a:solidFill>
                            <a:schemeClr val="tx1"/>
                          </a:solidFill>
                        </a:rPr>
                        <a:t>th</a:t>
                      </a:r>
                      <a:r>
                        <a:rPr lang="en-IN" sz="1600" u="none" strike="noStrike" kern="1200" dirty="0">
                          <a:solidFill>
                            <a:schemeClr val="tx1"/>
                          </a:solidFill>
                        </a:rPr>
                        <a:t>  Rank In GTU Top Ten Students 2024</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10005"/>
                  </a:ext>
                </a:extLst>
              </a:tr>
              <a:tr h="354279">
                <a:tc>
                  <a:txBody>
                    <a:bodyPr/>
                    <a:lstStyle/>
                    <a:p>
                      <a:pPr marL="0" marR="0" algn="ctr">
                        <a:lnSpc>
                          <a:spcPct val="107000"/>
                        </a:lnSpc>
                        <a:spcBef>
                          <a:spcPts val="0"/>
                        </a:spcBef>
                        <a:spcAft>
                          <a:spcPts val="800"/>
                        </a:spcAft>
                      </a:pPr>
                      <a:r>
                        <a:rPr lang="en-US" sz="1600" u="none" strike="noStrike" kern="1200" dirty="0">
                          <a:solidFill>
                            <a:schemeClr val="dk1"/>
                          </a:solidFill>
                        </a:rPr>
                        <a:t>Computer</a:t>
                      </a:r>
                      <a:endParaRPr lang="en-US" sz="1600" u="none" strike="noStrike" kern="1200" dirty="0">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rPr>
                        <a:t>Panchal Namasvi D. </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rPr>
                        <a:t>1</a:t>
                      </a:r>
                      <a:r>
                        <a:rPr lang="en-IN" sz="1600" u="none" strike="noStrike" kern="1200" baseline="30000" dirty="0">
                          <a:solidFill>
                            <a:schemeClr val="tx1"/>
                          </a:solidFill>
                        </a:rPr>
                        <a:t>st</a:t>
                      </a:r>
                      <a:r>
                        <a:rPr lang="en-IN" sz="1600" u="none" strike="noStrike" kern="1200" dirty="0">
                          <a:solidFill>
                            <a:schemeClr val="tx1"/>
                          </a:solidFill>
                        </a:rPr>
                        <a:t>  Rank in GTU TOP 10 all branch (Sem-II)</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10006"/>
                  </a:ext>
                </a:extLst>
              </a:tr>
              <a:tr h="36188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600" u="none" strike="noStrike" kern="1200" dirty="0">
                          <a:solidFill>
                            <a:schemeClr val="dk1"/>
                          </a:solidFill>
                        </a:rPr>
                        <a:t>Computer</a:t>
                      </a:r>
                      <a:endParaRPr lang="en-US" sz="1600" u="none" strike="noStrike" kern="1200" dirty="0">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err="1">
                          <a:solidFill>
                            <a:schemeClr val="tx1"/>
                          </a:solidFill>
                        </a:rPr>
                        <a:t>Kikani</a:t>
                      </a:r>
                      <a:r>
                        <a:rPr lang="en-US" sz="1600" u="none" strike="noStrike" kern="1200" dirty="0">
                          <a:solidFill>
                            <a:schemeClr val="tx1"/>
                          </a:solidFill>
                        </a:rPr>
                        <a:t> Hely </a:t>
                      </a:r>
                      <a:r>
                        <a:rPr lang="en-US" sz="1600" u="none" strike="noStrike" kern="1200" dirty="0" err="1">
                          <a:solidFill>
                            <a:schemeClr val="tx1"/>
                          </a:solidFill>
                        </a:rPr>
                        <a:t>Nileshbhai</a:t>
                      </a:r>
                      <a:r>
                        <a:rPr lang="en-US" sz="1600" u="none" strike="noStrike" kern="1200" dirty="0">
                          <a:solidFill>
                            <a:schemeClr val="tx1"/>
                          </a:solidFill>
                        </a:rPr>
                        <a:t> </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rPr>
                        <a:t>8</a:t>
                      </a:r>
                      <a:r>
                        <a:rPr lang="en-IN" sz="1600" u="none" strike="noStrike" kern="1200" baseline="30000" dirty="0">
                          <a:solidFill>
                            <a:schemeClr val="tx1"/>
                          </a:solidFill>
                        </a:rPr>
                        <a:t>th</a:t>
                      </a:r>
                      <a:r>
                        <a:rPr lang="en-IN" sz="1600" u="none" strike="noStrike" kern="1200" dirty="0">
                          <a:solidFill>
                            <a:schemeClr val="tx1"/>
                          </a:solidFill>
                        </a:rPr>
                        <a:t>  Rank GTU TOP 10 all branch in (Sem VI)</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10007"/>
                  </a:ext>
                </a:extLst>
              </a:tr>
              <a:tr h="346535">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600" u="none" strike="noStrike" kern="1200" dirty="0">
                          <a:solidFill>
                            <a:schemeClr val="dk1"/>
                          </a:solidFill>
                          <a:latin typeface="Times New Roman" panose="02020603050405020304" pitchFamily="18" charset="0"/>
                          <a:ea typeface="+mn-ea"/>
                          <a:cs typeface="Times New Roman" panose="02020603050405020304" pitchFamily="18" charset="0"/>
                        </a:rPr>
                        <a:t>CACDDM</a:t>
                      </a: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latin typeface="Times New Roman" panose="02020603050405020304" pitchFamily="18" charset="0"/>
                          <a:ea typeface="+mn-ea"/>
                          <a:cs typeface="Times New Roman" panose="02020603050405020304" pitchFamily="18" charset="0"/>
                        </a:rPr>
                        <a:t>Shaikh </a:t>
                      </a:r>
                      <a:r>
                        <a:rPr lang="en-US" sz="1600" u="none" strike="noStrike" kern="1200" dirty="0" err="1">
                          <a:solidFill>
                            <a:schemeClr val="tx1"/>
                          </a:solidFill>
                          <a:latin typeface="Times New Roman" panose="02020603050405020304" pitchFamily="18" charset="0"/>
                          <a:ea typeface="+mn-ea"/>
                          <a:cs typeface="Times New Roman" panose="02020603050405020304" pitchFamily="18" charset="0"/>
                        </a:rPr>
                        <a:t>Ujma</a:t>
                      </a:r>
                      <a:r>
                        <a:rPr lang="en-US" sz="1600" u="none" strike="noStrike" kern="1200" dirty="0">
                          <a:solidFill>
                            <a:schemeClr val="tx1"/>
                          </a:solidFill>
                          <a:latin typeface="Times New Roman" panose="02020603050405020304" pitchFamily="18" charset="0"/>
                          <a:ea typeface="+mn-ea"/>
                          <a:cs typeface="Times New Roman" panose="02020603050405020304" pitchFamily="18" charset="0"/>
                        </a:rPr>
                        <a:t> M</a:t>
                      </a:r>
                    </a:p>
                  </a:txBody>
                  <a:tcPr marL="5038" marR="5038" marT="687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IN" sz="1600" u="none" strike="noStrike" kern="1200" dirty="0">
                          <a:solidFill>
                            <a:schemeClr val="tx1"/>
                          </a:solidFill>
                        </a:rPr>
                        <a:t>5</a:t>
                      </a:r>
                      <a:r>
                        <a:rPr lang="en-IN" sz="1600" u="none" strike="noStrike" kern="1200" baseline="30000" dirty="0">
                          <a:solidFill>
                            <a:schemeClr val="tx1"/>
                          </a:solidFill>
                        </a:rPr>
                        <a:t>th</a:t>
                      </a:r>
                      <a:r>
                        <a:rPr lang="en-IN" sz="1600" u="none" strike="noStrike" kern="1200" dirty="0">
                          <a:solidFill>
                            <a:schemeClr val="tx1"/>
                          </a:solidFill>
                        </a:rPr>
                        <a:t> Rank In GTU Top Ten Students 2023</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2861555797"/>
                  </a:ext>
                </a:extLst>
              </a:tr>
              <a:tr h="310404">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600" u="none" strike="noStrike" kern="1200" dirty="0">
                          <a:solidFill>
                            <a:schemeClr val="dk1"/>
                          </a:solidFill>
                          <a:latin typeface="Times New Roman" panose="02020603050405020304" pitchFamily="18" charset="0"/>
                          <a:ea typeface="+mn-ea"/>
                          <a:cs typeface="Times New Roman" panose="02020603050405020304" pitchFamily="18" charset="0"/>
                        </a:rPr>
                        <a:t>CACDDM</a:t>
                      </a: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latin typeface="Times New Roman" panose="02020603050405020304" pitchFamily="18" charset="0"/>
                          <a:ea typeface="+mn-ea"/>
                          <a:cs typeface="Times New Roman" panose="02020603050405020304" pitchFamily="18" charset="0"/>
                        </a:rPr>
                        <a:t>Mulani Snehal K</a:t>
                      </a:r>
                    </a:p>
                  </a:txBody>
                  <a:tcPr marL="5038" marR="5038" marT="687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IN" sz="1600" u="none" strike="noStrike" kern="1200" dirty="0">
                          <a:solidFill>
                            <a:schemeClr val="tx1"/>
                          </a:solidFill>
                        </a:rPr>
                        <a:t>9</a:t>
                      </a:r>
                      <a:r>
                        <a:rPr lang="en-IN" sz="1600" u="none" strike="noStrike" kern="1200" baseline="30000" dirty="0">
                          <a:solidFill>
                            <a:schemeClr val="tx1"/>
                          </a:solidFill>
                        </a:rPr>
                        <a:t>th</a:t>
                      </a:r>
                      <a:r>
                        <a:rPr lang="en-IN" sz="1600" u="none" strike="noStrike" kern="1200" dirty="0">
                          <a:solidFill>
                            <a:schemeClr val="tx1"/>
                          </a:solidFill>
                        </a:rPr>
                        <a:t> Rank In GTU Top Ten Students 2024</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2900319917"/>
                  </a:ext>
                </a:extLst>
              </a:tr>
              <a:tr h="247419">
                <a:tc>
                  <a:txBody>
                    <a:bodyPr/>
                    <a:lstStyle/>
                    <a:p>
                      <a:pPr marL="0" marR="0" algn="ctr">
                        <a:lnSpc>
                          <a:spcPct val="107000"/>
                        </a:lnSpc>
                        <a:spcBef>
                          <a:spcPts val="0"/>
                        </a:spcBef>
                        <a:spcAft>
                          <a:spcPts val="800"/>
                        </a:spcAft>
                      </a:pPr>
                      <a:r>
                        <a:rPr lang="en-US" sz="1600" u="none" strike="noStrike" kern="1200" dirty="0">
                          <a:solidFill>
                            <a:schemeClr val="dk1"/>
                          </a:solidFill>
                        </a:rPr>
                        <a:t>IT </a:t>
                      </a:r>
                      <a:endParaRPr lang="en-US" sz="1600" u="none" strike="noStrike" kern="1200" dirty="0">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rPr>
                        <a:t>Maheshwari Ritika J. </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rPr>
                        <a:t>Awarded with gold medal in year 2023</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extLst>
                  <a:ext uri="{0D108BD9-81ED-4DB2-BD59-A6C34878D82A}">
                    <a16:rowId xmlns:a16="http://schemas.microsoft.com/office/drawing/2014/main" val="1822559703"/>
                  </a:ext>
                </a:extLst>
              </a:tr>
              <a:tr h="329066">
                <a:tc>
                  <a:txBody>
                    <a:bodyPr/>
                    <a:lstStyle/>
                    <a:p>
                      <a:pPr marL="0" marR="0" algn="ctr">
                        <a:lnSpc>
                          <a:spcPct val="107000"/>
                        </a:lnSpc>
                        <a:spcBef>
                          <a:spcPts val="0"/>
                        </a:spcBef>
                        <a:spcAft>
                          <a:spcPts val="800"/>
                        </a:spcAft>
                      </a:pPr>
                      <a:r>
                        <a:rPr lang="en-US" sz="1600" u="none" strike="noStrike" kern="1200" dirty="0">
                          <a:solidFill>
                            <a:schemeClr val="dk1"/>
                          </a:solidFill>
                        </a:rPr>
                        <a:t>IT </a:t>
                      </a:r>
                      <a:endParaRPr lang="en-US" sz="1600" u="none" strike="noStrike" kern="1200" dirty="0">
                        <a:solidFill>
                          <a:schemeClr val="dk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nSpc>
                          <a:spcPct val="107000"/>
                        </a:lnSpc>
                        <a:spcBef>
                          <a:spcPts val="0"/>
                        </a:spcBef>
                        <a:spcAft>
                          <a:spcPts val="800"/>
                        </a:spcAft>
                      </a:pPr>
                      <a:r>
                        <a:rPr lang="en-US" sz="1600" u="none" strike="noStrike" kern="1200" dirty="0">
                          <a:solidFill>
                            <a:schemeClr val="tx1"/>
                          </a:solidFill>
                        </a:rPr>
                        <a:t>Maheshwari Ritika J. </a:t>
                      </a:r>
                      <a:endParaRPr lang="en-US" sz="1600" u="none" strike="noStrike" kern="1200" dirty="0">
                        <a:solidFill>
                          <a:schemeClr val="tx1"/>
                        </a:solidFill>
                        <a:latin typeface="Times New Roman" panose="02020603050405020304" pitchFamily="18" charset="0"/>
                        <a:ea typeface="+mn-ea"/>
                        <a:cs typeface="Times New Roman" panose="02020603050405020304" pitchFamily="18" charset="0"/>
                      </a:endParaRPr>
                    </a:p>
                  </a:txBody>
                  <a:tcPr marL="5038" marR="5038" marT="6870" marB="0" anchor="ctr"/>
                </a:tc>
                <a:tc>
                  <a:txBody>
                    <a:bodyPr/>
                    <a:lstStyle/>
                    <a:p>
                      <a:pPr marL="0" marR="0" algn="ctr">
                        <a:lnSpc>
                          <a:spcPct val="107000"/>
                        </a:lnSpc>
                        <a:spcBef>
                          <a:spcPts val="0"/>
                        </a:spcBef>
                        <a:spcAft>
                          <a:spcPts val="800"/>
                        </a:spcAft>
                      </a:pPr>
                      <a:r>
                        <a:rPr lang="en-IN" sz="1600" u="none" strike="noStrike" kern="1200" dirty="0">
                          <a:solidFill>
                            <a:schemeClr val="tx1"/>
                          </a:solidFill>
                          <a:latin typeface="+mn-lt"/>
                          <a:ea typeface="+mn-ea"/>
                          <a:cs typeface="+mn-cs"/>
                        </a:rPr>
                        <a:t>1</a:t>
                      </a:r>
                      <a:r>
                        <a:rPr lang="en-IN" sz="1600" u="none" strike="noStrike" kern="1200" baseline="30000" dirty="0">
                          <a:solidFill>
                            <a:schemeClr val="tx1"/>
                          </a:solidFill>
                          <a:latin typeface="+mn-lt"/>
                          <a:ea typeface="+mn-ea"/>
                          <a:cs typeface="+mn-cs"/>
                        </a:rPr>
                        <a:t>st</a:t>
                      </a:r>
                      <a:r>
                        <a:rPr lang="en-IN" sz="1600" u="none" strike="noStrike" kern="1200" dirty="0">
                          <a:solidFill>
                            <a:schemeClr val="tx1"/>
                          </a:solidFill>
                          <a:latin typeface="+mn-lt"/>
                          <a:ea typeface="+mn-ea"/>
                          <a:cs typeface="+mn-cs"/>
                        </a:rPr>
                        <a:t>  Rank in GTU Top 10</a:t>
                      </a:r>
                      <a:endParaRPr lang="en-US" sz="1600" u="none" strike="noStrike" kern="1200" dirty="0">
                        <a:solidFill>
                          <a:schemeClr val="tx1"/>
                        </a:solidFill>
                        <a:latin typeface="+mn-lt"/>
                        <a:ea typeface="+mn-ea"/>
                        <a:cs typeface="+mn-cs"/>
                      </a:endParaRPr>
                    </a:p>
                  </a:txBody>
                  <a:tcPr marL="5038" marR="5038" marT="6870" marB="0" anchor="ctr"/>
                </a:tc>
                <a:extLst>
                  <a:ext uri="{0D108BD9-81ED-4DB2-BD59-A6C34878D82A}">
                    <a16:rowId xmlns:a16="http://schemas.microsoft.com/office/drawing/2014/main" val="2078795894"/>
                  </a:ext>
                </a:extLst>
              </a:tr>
            </a:tbl>
          </a:graphicData>
        </a:graphic>
      </p:graphicFrame>
      <p:pic>
        <p:nvPicPr>
          <p:cNvPr id="2" name="Picture 1">
            <a:extLst>
              <a:ext uri="{FF2B5EF4-FFF2-40B4-BE49-F238E27FC236}">
                <a16:creationId xmlns:a16="http://schemas.microsoft.com/office/drawing/2014/main" id="{27DAEDF6-CC03-3768-2795-1D1B298AD1A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6879" y="3278079"/>
            <a:ext cx="1882803" cy="1765969"/>
          </a:xfrm>
          <a:prstGeom prst="hexagon">
            <a:avLst>
              <a:gd name="adj" fmla="val 17289"/>
              <a:gd name="vf" fmla="val 115470"/>
            </a:avLst>
          </a:prstGeom>
          <a:ln w="19050">
            <a:solidFill>
              <a:schemeClr val="accent1">
                <a:lumMod val="75000"/>
              </a:schemeClr>
            </a:solidFill>
          </a:ln>
          <a:effectLst>
            <a:glow rad="63500">
              <a:schemeClr val="accent1">
                <a:satMod val="175000"/>
                <a:alpha val="40000"/>
              </a:schemeClr>
            </a:glow>
          </a:effectLst>
        </p:spPr>
      </p:pic>
      <p:sp>
        <p:nvSpPr>
          <p:cNvPr id="4" name="TextBox 3">
            <a:extLst>
              <a:ext uri="{FF2B5EF4-FFF2-40B4-BE49-F238E27FC236}">
                <a16:creationId xmlns:a16="http://schemas.microsoft.com/office/drawing/2014/main" id="{D62FBD4B-6537-B739-8A7C-624C5D2B3BCB}"/>
              </a:ext>
            </a:extLst>
          </p:cNvPr>
          <p:cNvSpPr txBox="1"/>
          <p:nvPr/>
        </p:nvSpPr>
        <p:spPr>
          <a:xfrm>
            <a:off x="2400403" y="5334606"/>
            <a:ext cx="7391192" cy="1384995"/>
          </a:xfrm>
          <a:prstGeom prst="rect">
            <a:avLst/>
          </a:prstGeom>
          <a:noFill/>
        </p:spPr>
        <p:txBody>
          <a:bodyPr wrap="square">
            <a:spAutoFit/>
          </a:bodyPr>
          <a:lstStyle/>
          <a:p>
            <a:pPr marL="285750" indent="-285750">
              <a:buFont typeface="Wingdings" panose="05000000000000000000" pitchFamily="2" charset="2"/>
              <a:buChar char="ü"/>
            </a:pPr>
            <a:r>
              <a:rPr lang="en-IN" sz="1600" dirty="0"/>
              <a:t>In </a:t>
            </a:r>
            <a:r>
              <a:rPr lang="en-IN" sz="1600" b="1" dirty="0"/>
              <a:t>GTU Summer 2023 Examination</a:t>
            </a:r>
            <a:r>
              <a:rPr lang="en-IN" sz="1600" dirty="0"/>
              <a:t>, Government Polytechnic for Girls, Ahmedabad was </a:t>
            </a:r>
            <a:r>
              <a:rPr lang="en-IN" sz="1600" b="1" dirty="0"/>
              <a:t>ranked first </a:t>
            </a:r>
            <a:r>
              <a:rPr lang="en-IN" sz="1600" dirty="0"/>
              <a:t>in  all over Gujarat.</a:t>
            </a:r>
          </a:p>
          <a:p>
            <a:pPr marL="285750" indent="-285750">
              <a:buFont typeface="Wingdings" panose="05000000000000000000" pitchFamily="2" charset="2"/>
              <a:buChar char="ü"/>
            </a:pPr>
            <a:r>
              <a:rPr lang="en-US" sz="1800" dirty="0">
                <a:effectLst/>
                <a:latin typeface="Calibri" panose="020F0502020204030204" pitchFamily="34" charset="0"/>
                <a:ea typeface="Calibri" panose="020F0502020204030204" pitchFamily="34" charset="0"/>
                <a:cs typeface="Shruti" panose="020B0502040204020203" pitchFamily="34" charset="0"/>
              </a:rPr>
              <a:t>In GTU Winter 2023 </a:t>
            </a:r>
            <a:r>
              <a:rPr lang="en-US" sz="1800" b="1" dirty="0">
                <a:effectLst/>
                <a:latin typeface="Calibri" panose="020F0502020204030204" pitchFamily="34" charset="0"/>
                <a:ea typeface="Calibri" panose="020F0502020204030204" pitchFamily="34" charset="0"/>
                <a:cs typeface="Shruti" panose="020B0502040204020203" pitchFamily="34" charset="0"/>
              </a:rPr>
              <a:t>Semester 3 Examination </a:t>
            </a:r>
            <a:r>
              <a:rPr lang="en-US" sz="1800" dirty="0">
                <a:effectLst/>
                <a:latin typeface="Calibri" panose="020F0502020204030204" pitchFamily="34" charset="0"/>
                <a:ea typeface="Calibri" panose="020F0502020204030204" pitchFamily="34" charset="0"/>
                <a:cs typeface="Shruti" panose="020B0502040204020203" pitchFamily="34" charset="0"/>
              </a:rPr>
              <a:t>, Government Polytechnic for Girls, Ahmedabad was </a:t>
            </a:r>
            <a:r>
              <a:rPr lang="en-US" sz="1800" b="1" dirty="0">
                <a:effectLst/>
                <a:latin typeface="Calibri" panose="020F0502020204030204" pitchFamily="34" charset="0"/>
                <a:ea typeface="Calibri" panose="020F0502020204030204" pitchFamily="34" charset="0"/>
                <a:cs typeface="Shruti" panose="020B0502040204020203" pitchFamily="34" charset="0"/>
              </a:rPr>
              <a:t>ranked first </a:t>
            </a:r>
            <a:r>
              <a:rPr lang="en-US" sz="1800" dirty="0">
                <a:effectLst/>
                <a:latin typeface="Calibri" panose="020F0502020204030204" pitchFamily="34" charset="0"/>
                <a:ea typeface="Calibri" panose="020F0502020204030204" pitchFamily="34" charset="0"/>
                <a:cs typeface="Shruti" panose="020B0502040204020203" pitchFamily="34" charset="0"/>
              </a:rPr>
              <a:t>in  all over Gujarat.</a:t>
            </a:r>
            <a:endParaRPr lang="en-IN" sz="1800" dirty="0">
              <a:effectLst/>
              <a:latin typeface="Calibri" panose="020F0502020204030204" pitchFamily="34" charset="0"/>
              <a:ea typeface="Calibri" panose="020F0502020204030204" pitchFamily="34" charset="0"/>
              <a:cs typeface="Shruti" panose="020B0502040204020203" pitchFamily="34" charset="0"/>
            </a:endParaRPr>
          </a:p>
          <a:p>
            <a:endParaRPr lang="en-IN" sz="1600" dirty="0"/>
          </a:p>
        </p:txBody>
      </p:sp>
    </p:spTree>
    <p:extLst>
      <p:ext uri="{BB962C8B-B14F-4D97-AF65-F5344CB8AC3E}">
        <p14:creationId xmlns:p14="http://schemas.microsoft.com/office/powerpoint/2010/main" val="168011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A6AD87C0-E7CE-4224-2754-E0F9EFA1C582}"/>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CD18387B-55FF-3506-0B38-B751999FE65B}"/>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CBB78E40-E4CE-D9E0-0B91-575DCE42D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B848E37C-A44C-0A20-AF19-3DA389806DEB}"/>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38FFDAC8-0DCA-CA24-7751-2A6CFE5F68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CD147835-DD96-5660-5228-6EE8E87F4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786CC2BF-9831-D7AE-07BC-8760CE0D8A22}"/>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A356F03A-E53C-BE16-C380-FF70B699ACE7}"/>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Student Co-Curricular Achievements </a:t>
            </a:r>
          </a:p>
        </p:txBody>
      </p:sp>
      <p:pic>
        <p:nvPicPr>
          <p:cNvPr id="2" name="Picture 1" descr="pic.png">
            <a:extLst>
              <a:ext uri="{FF2B5EF4-FFF2-40B4-BE49-F238E27FC236}">
                <a16:creationId xmlns:a16="http://schemas.microsoft.com/office/drawing/2014/main" id="{89509F8D-ED3C-4FEF-C547-D2C37B12ED8B}"/>
              </a:ext>
            </a:extLst>
          </p:cNvPr>
          <p:cNvPicPr/>
          <p:nvPr/>
        </p:nvPicPr>
        <p:blipFill>
          <a:blip r:embed="rId6"/>
          <a:stretch>
            <a:fillRect/>
          </a:stretch>
        </p:blipFill>
        <p:spPr>
          <a:xfrm>
            <a:off x="8508906" y="1754597"/>
            <a:ext cx="3064342" cy="2044863"/>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242600D6-456A-E160-28EA-C520856CF3A7}"/>
              </a:ext>
            </a:extLst>
          </p:cNvPr>
          <p:cNvSpPr txBox="1"/>
          <p:nvPr/>
        </p:nvSpPr>
        <p:spPr>
          <a:xfrm>
            <a:off x="3810001" y="1754597"/>
            <a:ext cx="4313068" cy="3397148"/>
          </a:xfrm>
          <a:prstGeom prst="rect">
            <a:avLst/>
          </a:prstGeom>
          <a:noFill/>
        </p:spPr>
        <p:txBody>
          <a:bodyPr wrap="square">
            <a:spAutoFit/>
          </a:bodyPr>
          <a:lstStyle/>
          <a:p>
            <a:pPr marL="285750" indent="-285750" algn="just" defTabSz="914400">
              <a:lnSpc>
                <a:spcPct val="120000"/>
              </a:lnSpc>
              <a:buFont typeface="Wingdings" panose="05000000000000000000" pitchFamily="2" charset="2"/>
              <a:buChar char="ü"/>
            </a:pPr>
            <a:r>
              <a:rPr lang="en-US" sz="1800" dirty="0">
                <a:ea typeface="Arial Unicode MS" pitchFamily="34" charset="-128"/>
                <a:cs typeface="Times New Roman" pitchFamily="18" charset="0"/>
              </a:rPr>
              <a:t>Shreya Chaturvedi of IT department won a Silver Medal in </a:t>
            </a:r>
            <a:r>
              <a:rPr lang="en-US" sz="1800" b="1" dirty="0">
                <a:ea typeface="Arial Unicode MS" pitchFamily="34" charset="-128"/>
                <a:cs typeface="Times New Roman" pitchFamily="18" charset="0"/>
              </a:rPr>
              <a:t>31</a:t>
            </a:r>
            <a:r>
              <a:rPr lang="en-US" sz="1800" b="1" baseline="30000" dirty="0">
                <a:ea typeface="Arial Unicode MS" pitchFamily="34" charset="-128"/>
                <a:cs typeface="Times New Roman" pitchFamily="18" charset="0"/>
              </a:rPr>
              <a:t>st</a:t>
            </a:r>
            <a:r>
              <a:rPr lang="en-US" sz="1800" b="1" dirty="0">
                <a:ea typeface="Arial Unicode MS" pitchFamily="34" charset="-128"/>
                <a:cs typeface="Times New Roman" pitchFamily="18" charset="0"/>
              </a:rPr>
              <a:t>  North &amp; East INDIA TAEKWON-DO ITF </a:t>
            </a:r>
            <a:r>
              <a:rPr lang="en-US" sz="1800" dirty="0">
                <a:ea typeface="Arial Unicode MS" pitchFamily="34" charset="-128"/>
                <a:cs typeface="Times New Roman" pitchFamily="18" charset="0"/>
              </a:rPr>
              <a:t>Championship under Fit India, </a:t>
            </a:r>
            <a:r>
              <a:rPr lang="en-US" sz="1800" dirty="0" err="1">
                <a:ea typeface="Arial Unicode MS" pitchFamily="34" charset="-128"/>
                <a:cs typeface="Times New Roman" pitchFamily="18" charset="0"/>
              </a:rPr>
              <a:t>Khelo</a:t>
            </a:r>
            <a:r>
              <a:rPr lang="en-US" sz="1800" dirty="0">
                <a:ea typeface="Arial Unicode MS" pitchFamily="34" charset="-128"/>
                <a:cs typeface="Times New Roman" pitchFamily="18" charset="0"/>
              </a:rPr>
              <a:t> India in 2022</a:t>
            </a:r>
          </a:p>
          <a:p>
            <a:pPr algn="just" defTabSz="914400">
              <a:lnSpc>
                <a:spcPct val="120000"/>
              </a:lnSpc>
            </a:pPr>
            <a:endParaRPr lang="en-US" sz="1800" dirty="0">
              <a:ea typeface="Arial Unicode MS" pitchFamily="34" charset="-128"/>
              <a:cs typeface="Times New Roman" pitchFamily="18" charset="0"/>
            </a:endParaRPr>
          </a:p>
          <a:p>
            <a:pPr marL="285750" indent="-285750" algn="just" defTabSz="914400">
              <a:lnSpc>
                <a:spcPct val="120000"/>
              </a:lnSpc>
              <a:buFont typeface="Wingdings" panose="05000000000000000000" pitchFamily="2" charset="2"/>
              <a:buChar char="ü"/>
            </a:pPr>
            <a:r>
              <a:rPr lang="en-IN" sz="1800" dirty="0" err="1">
                <a:ea typeface="Arial Unicode MS" pitchFamily="34" charset="-128"/>
                <a:cs typeface="Times New Roman" pitchFamily="18" charset="0"/>
              </a:rPr>
              <a:t>Detroja</a:t>
            </a:r>
            <a:r>
              <a:rPr lang="en-IN" sz="1800" dirty="0">
                <a:ea typeface="Arial Unicode MS" pitchFamily="34" charset="-128"/>
                <a:cs typeface="Times New Roman" pitchFamily="18" charset="0"/>
              </a:rPr>
              <a:t> Heli from Computer Department and her team from GTU has secured ninth rank at </a:t>
            </a:r>
            <a:r>
              <a:rPr lang="en-IN" sz="1800" b="1" dirty="0">
                <a:ea typeface="Arial Unicode MS" pitchFamily="34" charset="-128"/>
                <a:cs typeface="Times New Roman" pitchFamily="18" charset="0"/>
              </a:rPr>
              <a:t>DD National </a:t>
            </a:r>
            <a:r>
              <a:rPr lang="en-IN" sz="1800" b="1" dirty="0" err="1">
                <a:ea typeface="Arial Unicode MS" pitchFamily="34" charset="-128"/>
                <a:cs typeface="Times New Roman" pitchFamily="18" charset="0"/>
              </a:rPr>
              <a:t>Robocon</a:t>
            </a:r>
            <a:r>
              <a:rPr lang="en-IN" sz="1800" b="1" dirty="0">
                <a:ea typeface="Arial Unicode MS" pitchFamily="34" charset="-128"/>
                <a:cs typeface="Times New Roman" pitchFamily="18" charset="0"/>
              </a:rPr>
              <a:t> 2022</a:t>
            </a:r>
          </a:p>
        </p:txBody>
      </p:sp>
      <p:pic>
        <p:nvPicPr>
          <p:cNvPr id="4" name="Picture 3">
            <a:extLst>
              <a:ext uri="{FF2B5EF4-FFF2-40B4-BE49-F238E27FC236}">
                <a16:creationId xmlns:a16="http://schemas.microsoft.com/office/drawing/2014/main" id="{7907D9EA-C6F0-ABEF-6DAB-B8D314724CC1}"/>
              </a:ext>
            </a:extLst>
          </p:cNvPr>
          <p:cNvPicPr>
            <a:picLocks noChangeAspect="1"/>
          </p:cNvPicPr>
          <p:nvPr/>
        </p:nvPicPr>
        <p:blipFill>
          <a:blip r:embed="rId7" cstate="print"/>
          <a:srcRect/>
          <a:stretch>
            <a:fillRect/>
          </a:stretch>
        </p:blipFill>
        <p:spPr bwMode="auto">
          <a:xfrm>
            <a:off x="734226" y="4296825"/>
            <a:ext cx="2893060" cy="2047875"/>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B9614BB-D9B1-B0F9-7328-F1210F56C5AB}"/>
              </a:ext>
            </a:extLst>
          </p:cNvPr>
          <p:cNvPicPr>
            <a:picLocks noChangeAspect="1"/>
          </p:cNvPicPr>
          <p:nvPr/>
        </p:nvPicPr>
        <p:blipFill>
          <a:blip r:embed="rId8"/>
          <a:srcRect/>
          <a:stretch>
            <a:fillRect/>
          </a:stretch>
        </p:blipFill>
        <p:spPr bwMode="auto">
          <a:xfrm>
            <a:off x="8508906" y="4217996"/>
            <a:ext cx="3064342" cy="2047874"/>
          </a:xfrm>
          <a:prstGeom prst="rect">
            <a:avLst/>
          </a:prstGeom>
          <a:ln w="8890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41A76B38-D2EF-5996-F2BE-A80E933A17C6}"/>
              </a:ext>
            </a:extLst>
          </p:cNvPr>
          <p:cNvPicPr>
            <a:picLocks noChangeAspect="1"/>
          </p:cNvPicPr>
          <p:nvPr/>
        </p:nvPicPr>
        <p:blipFill>
          <a:blip r:embed="rId9"/>
          <a:srcRect/>
          <a:stretch>
            <a:fillRect/>
          </a:stretch>
        </p:blipFill>
        <p:spPr bwMode="auto">
          <a:xfrm>
            <a:off x="734226" y="1754598"/>
            <a:ext cx="2893060" cy="204486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4332276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4F81D98A-58F7-A679-1B27-03CBA7708620}"/>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04622321-FD7B-69B5-BD17-7E5F844F195E}"/>
              </a:ext>
            </a:extLst>
          </p:cNvPr>
          <p:cNvPicPr>
            <a:picLocks noChangeAspect="1"/>
          </p:cNvPicPr>
          <p:nvPr/>
        </p:nvPicPr>
        <p:blipFill>
          <a:blip r:embed="rId3">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C937F361-E717-CD0D-5423-7E7F73D9E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3DC6EA46-C774-AE86-ACD4-84A6A4AAA4D0}"/>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8DA01462-3224-1B33-4C1A-7BCE77F473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4B4161DE-BD0D-9C32-D332-0FE0C2A486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C773D78C-13D8-638E-01C5-CC4D0E42CE5C}"/>
                </a:ext>
              </a:extLst>
            </p:cNvPr>
            <p:cNvPicPr>
              <a:picLocks noChangeAspect="1"/>
            </p:cNvPicPr>
            <p:nvPr/>
          </p:nvPicPr>
          <p:blipFill>
            <a:blip r:embed="rId6">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0B39E5B9-21F5-5D07-6B21-CCCCED38BBDC}"/>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Student Co-Curricular Achievements </a:t>
            </a:r>
          </a:p>
        </p:txBody>
      </p:sp>
      <p:pic>
        <p:nvPicPr>
          <p:cNvPr id="9" name="Picture 8">
            <a:extLst>
              <a:ext uri="{FF2B5EF4-FFF2-40B4-BE49-F238E27FC236}">
                <a16:creationId xmlns:a16="http://schemas.microsoft.com/office/drawing/2014/main" id="{837EF6C0-FEA7-DCA0-1001-48E2C92F5114}"/>
              </a:ext>
            </a:extLst>
          </p:cNvPr>
          <p:cNvPicPr>
            <a:picLocks noChangeAspect="1"/>
          </p:cNvPicPr>
          <p:nvPr/>
        </p:nvPicPr>
        <p:blipFill>
          <a:blip r:embed="rId7"/>
          <a:srcRect/>
          <a:stretch>
            <a:fillRect/>
          </a:stretch>
        </p:blipFill>
        <p:spPr bwMode="auto">
          <a:xfrm>
            <a:off x="8457830" y="1690977"/>
            <a:ext cx="3124200" cy="2084070"/>
          </a:xfrm>
          <a:prstGeom prst="rect">
            <a:avLst/>
          </a:prstGeom>
          <a:ln w="88900" cap="sq" cmpd="thickThin">
            <a:solidFill>
              <a:srgbClr val="000000"/>
            </a:solidFill>
            <a:prstDash val="solid"/>
            <a:miter lim="800000"/>
          </a:ln>
          <a:effectLst>
            <a:innerShdw blurRad="76200">
              <a:srgbClr val="000000"/>
            </a:innerShdw>
          </a:effectLst>
        </p:spPr>
      </p:pic>
      <p:sp>
        <p:nvSpPr>
          <p:cNvPr id="14" name="TextBox 13">
            <a:extLst>
              <a:ext uri="{FF2B5EF4-FFF2-40B4-BE49-F238E27FC236}">
                <a16:creationId xmlns:a16="http://schemas.microsoft.com/office/drawing/2014/main" id="{AADF7883-B155-6FA6-8282-94F6B3D9A8A9}"/>
              </a:ext>
            </a:extLst>
          </p:cNvPr>
          <p:cNvSpPr txBox="1"/>
          <p:nvPr/>
        </p:nvSpPr>
        <p:spPr>
          <a:xfrm>
            <a:off x="8552449" y="3884258"/>
            <a:ext cx="2854910" cy="369332"/>
          </a:xfrm>
          <a:prstGeom prst="rect">
            <a:avLst/>
          </a:prstGeom>
          <a:noFill/>
        </p:spPr>
        <p:txBody>
          <a:bodyPr wrap="square">
            <a:spAutoFit/>
          </a:bodyPr>
          <a:lstStyle/>
          <a:p>
            <a:pPr algn="ctr">
              <a:tabLst>
                <a:tab pos="2865755" algn="ctr"/>
                <a:tab pos="5731510" algn="r"/>
                <a:tab pos="2865755" algn="ctr"/>
                <a:tab pos="5731510" algn="r"/>
                <a:tab pos="6343650" algn="r"/>
              </a:tabLst>
            </a:pPr>
            <a:r>
              <a:rPr lang="en-IN" sz="1800" b="1" kern="100" dirty="0">
                <a:effectLst/>
                <a:ea typeface="Calibri" panose="020F0502020204030204" pitchFamily="34" charset="0"/>
                <a:cs typeface="Mangal" panose="02040503050203030202" pitchFamily="18" charset="0"/>
              </a:rPr>
              <a:t>Hackathon-2022</a:t>
            </a:r>
            <a:endParaRPr lang="en-IN" sz="1800" kern="100" dirty="0">
              <a:effectLst/>
              <a:ea typeface="Calibri" panose="020F0502020204030204" pitchFamily="34" charset="0"/>
              <a:cs typeface="Mangal" panose="02040503050203030202" pitchFamily="18" charset="0"/>
            </a:endParaRPr>
          </a:p>
        </p:txBody>
      </p:sp>
      <p:pic>
        <p:nvPicPr>
          <p:cNvPr id="15" name="Picture 14">
            <a:extLst>
              <a:ext uri="{FF2B5EF4-FFF2-40B4-BE49-F238E27FC236}">
                <a16:creationId xmlns:a16="http://schemas.microsoft.com/office/drawing/2014/main" id="{EC43F755-67DC-9F62-BBAE-F3C11753AE72}"/>
              </a:ext>
            </a:extLst>
          </p:cNvPr>
          <p:cNvPicPr>
            <a:picLocks noChangeAspect="1"/>
          </p:cNvPicPr>
          <p:nvPr/>
        </p:nvPicPr>
        <p:blipFill>
          <a:blip r:embed="rId8" cstate="print"/>
          <a:srcRect/>
          <a:stretch>
            <a:fillRect/>
          </a:stretch>
        </p:blipFill>
        <p:spPr bwMode="auto">
          <a:xfrm>
            <a:off x="577815" y="1706857"/>
            <a:ext cx="2985987" cy="2066908"/>
          </a:xfrm>
          <a:prstGeom prst="rect">
            <a:avLst/>
          </a:prstGeom>
          <a:ln w="88900" cap="sq" cmpd="thickThin">
            <a:solidFill>
              <a:srgbClr val="000000"/>
            </a:solidFill>
            <a:prstDash val="solid"/>
            <a:miter lim="800000"/>
          </a:ln>
          <a:effectLst>
            <a:innerShdw blurRad="76200">
              <a:srgbClr val="000000"/>
            </a:innerShdw>
          </a:effectLst>
        </p:spPr>
      </p:pic>
      <p:pic>
        <p:nvPicPr>
          <p:cNvPr id="17" name="Picture 16">
            <a:extLst>
              <a:ext uri="{FF2B5EF4-FFF2-40B4-BE49-F238E27FC236}">
                <a16:creationId xmlns:a16="http://schemas.microsoft.com/office/drawing/2014/main" id="{97F99F43-6798-B64D-B29B-89C47858F32B}"/>
              </a:ext>
            </a:extLst>
          </p:cNvPr>
          <p:cNvPicPr>
            <a:picLocks noChangeAspect="1"/>
          </p:cNvPicPr>
          <p:nvPr/>
        </p:nvPicPr>
        <p:blipFill>
          <a:blip r:embed="rId9" cstate="print"/>
          <a:srcRect/>
          <a:stretch>
            <a:fillRect/>
          </a:stretch>
        </p:blipFill>
        <p:spPr bwMode="auto">
          <a:xfrm>
            <a:off x="4250741" y="1708215"/>
            <a:ext cx="3451635" cy="2064193"/>
          </a:xfrm>
          <a:prstGeom prst="rect">
            <a:avLst/>
          </a:prstGeom>
          <a:ln w="88900" cap="sq" cmpd="thickThin">
            <a:solidFill>
              <a:srgbClr val="000000"/>
            </a:solidFill>
            <a:prstDash val="solid"/>
            <a:miter lim="800000"/>
          </a:ln>
          <a:effectLst>
            <a:innerShdw blurRad="76200">
              <a:srgbClr val="000000"/>
            </a:innerShdw>
          </a:effectLst>
        </p:spPr>
      </p:pic>
      <p:sp>
        <p:nvSpPr>
          <p:cNvPr id="19" name="TextBox 18">
            <a:extLst>
              <a:ext uri="{FF2B5EF4-FFF2-40B4-BE49-F238E27FC236}">
                <a16:creationId xmlns:a16="http://schemas.microsoft.com/office/drawing/2014/main" id="{DB2D325F-8163-AC0B-84EC-C0D3A5EC4A56}"/>
              </a:ext>
            </a:extLst>
          </p:cNvPr>
          <p:cNvSpPr txBox="1"/>
          <p:nvPr/>
        </p:nvSpPr>
        <p:spPr>
          <a:xfrm>
            <a:off x="748196" y="3869963"/>
            <a:ext cx="6360850" cy="369332"/>
          </a:xfrm>
          <a:prstGeom prst="rect">
            <a:avLst/>
          </a:prstGeom>
          <a:noFill/>
        </p:spPr>
        <p:txBody>
          <a:bodyPr wrap="square">
            <a:spAutoFit/>
          </a:bodyPr>
          <a:lstStyle/>
          <a:p>
            <a:pPr algn="ctr">
              <a:tabLst>
                <a:tab pos="2865755" algn="ctr"/>
                <a:tab pos="5731510" algn="r"/>
                <a:tab pos="2865755" algn="ctr"/>
                <a:tab pos="5731510" algn="r"/>
                <a:tab pos="6343650" algn="r"/>
              </a:tabLst>
            </a:pPr>
            <a:r>
              <a:rPr lang="en-IN" sz="1800" b="1" kern="100" dirty="0">
                <a:effectLst/>
                <a:ea typeface="Calibri" panose="020F0502020204030204" pitchFamily="34" charset="0"/>
                <a:cs typeface="Mangal" panose="02040503050203030202" pitchFamily="18" charset="0"/>
              </a:rPr>
              <a:t>Hackathon-2023</a:t>
            </a:r>
            <a:endParaRPr lang="en-IN" sz="1800" kern="100" dirty="0">
              <a:effectLst/>
              <a:ea typeface="Calibri" panose="020F0502020204030204" pitchFamily="34" charset="0"/>
              <a:cs typeface="Mangal" panose="02040503050203030202" pitchFamily="18" charset="0"/>
            </a:endParaRPr>
          </a:p>
        </p:txBody>
      </p:sp>
      <p:pic>
        <p:nvPicPr>
          <p:cNvPr id="20" name="Picture 19">
            <a:extLst>
              <a:ext uri="{FF2B5EF4-FFF2-40B4-BE49-F238E27FC236}">
                <a16:creationId xmlns:a16="http://schemas.microsoft.com/office/drawing/2014/main" id="{69A62FF4-19F1-8B65-976A-DEAECCDD978F}"/>
              </a:ext>
            </a:extLst>
          </p:cNvPr>
          <p:cNvPicPr>
            <a:picLocks noChangeAspect="1"/>
          </p:cNvPicPr>
          <p:nvPr/>
        </p:nvPicPr>
        <p:blipFill>
          <a:blip r:embed="rId10"/>
          <a:stretch>
            <a:fillRect/>
          </a:stretch>
        </p:blipFill>
        <p:spPr>
          <a:xfrm>
            <a:off x="577815" y="4347554"/>
            <a:ext cx="2985987" cy="2320781"/>
          </a:xfrm>
          <a:prstGeom prst="rect">
            <a:avLst/>
          </a:prstGeom>
          <a:ln w="88900" cap="sq" cmpd="thickThin">
            <a:solidFill>
              <a:srgbClr val="000000"/>
            </a:solidFill>
            <a:prstDash val="solid"/>
            <a:miter lim="800000"/>
          </a:ln>
          <a:effectLst>
            <a:innerShdw blurRad="76200">
              <a:srgbClr val="000000"/>
            </a:innerShdw>
          </a:effectLst>
        </p:spPr>
      </p:pic>
      <p:sp>
        <p:nvSpPr>
          <p:cNvPr id="22" name="TextBox 21">
            <a:extLst>
              <a:ext uri="{FF2B5EF4-FFF2-40B4-BE49-F238E27FC236}">
                <a16:creationId xmlns:a16="http://schemas.microsoft.com/office/drawing/2014/main" id="{13FD7B87-4318-77E5-4DE1-F6B288814255}"/>
              </a:ext>
            </a:extLst>
          </p:cNvPr>
          <p:cNvSpPr txBox="1"/>
          <p:nvPr/>
        </p:nvSpPr>
        <p:spPr>
          <a:xfrm>
            <a:off x="3563802" y="4907784"/>
            <a:ext cx="3557917" cy="1027782"/>
          </a:xfrm>
          <a:prstGeom prst="rect">
            <a:avLst/>
          </a:prstGeom>
          <a:noFill/>
        </p:spPr>
        <p:txBody>
          <a:bodyPr wrap="square">
            <a:spAutoFit/>
          </a:bodyPr>
          <a:lstStyle/>
          <a:p>
            <a:pPr>
              <a:lnSpc>
                <a:spcPct val="115000"/>
              </a:lnSpc>
              <a:spcAft>
                <a:spcPts val="800"/>
              </a:spcAft>
            </a:pPr>
            <a:r>
              <a:rPr lang="en-IN" sz="1800" b="1" kern="100" dirty="0" err="1">
                <a:effectLst/>
                <a:ea typeface="Calibri" panose="020F0502020204030204" pitchFamily="34" charset="0"/>
                <a:cs typeface="Mangal" panose="02040503050203030202" pitchFamily="18" charset="0"/>
              </a:rPr>
              <a:t>Luhar</a:t>
            </a:r>
            <a:r>
              <a:rPr lang="en-IN" sz="1800" b="1" kern="100" dirty="0">
                <a:effectLst/>
                <a:ea typeface="Calibri" panose="020F0502020204030204" pitchFamily="34" charset="0"/>
                <a:cs typeface="Mangal" panose="02040503050203030202" pitchFamily="18" charset="0"/>
              </a:rPr>
              <a:t> </a:t>
            </a:r>
            <a:r>
              <a:rPr lang="en-IN" b="1" kern="100" dirty="0">
                <a:ea typeface="Calibri" panose="020F0502020204030204" pitchFamily="34" charset="0"/>
                <a:cs typeface="Mangal" panose="02040503050203030202" pitchFamily="18" charset="0"/>
              </a:rPr>
              <a:t>P</a:t>
            </a:r>
            <a:r>
              <a:rPr lang="en-IN" sz="1800" b="1" kern="100" dirty="0">
                <a:effectLst/>
                <a:ea typeface="Calibri" panose="020F0502020204030204" pitchFamily="34" charset="0"/>
                <a:cs typeface="Mangal" panose="02040503050203030202" pitchFamily="18" charset="0"/>
              </a:rPr>
              <a:t>ayal </a:t>
            </a:r>
            <a:r>
              <a:rPr lang="en-IN" sz="1800" kern="100" dirty="0">
                <a:effectLst/>
                <a:ea typeface="Calibri" panose="020F0502020204030204" pitchFamily="34" charset="0"/>
                <a:cs typeface="Mangal" panose="02040503050203030202" pitchFamily="18" charset="0"/>
              </a:rPr>
              <a:t>got 2</a:t>
            </a:r>
            <a:r>
              <a:rPr lang="en-IN" sz="1800" kern="100" baseline="30000" dirty="0">
                <a:effectLst/>
                <a:ea typeface="Calibri" panose="020F0502020204030204" pitchFamily="34" charset="0"/>
                <a:cs typeface="Mangal" panose="02040503050203030202" pitchFamily="18" charset="0"/>
              </a:rPr>
              <a:t>nd</a:t>
            </a:r>
            <a:r>
              <a:rPr lang="en-IN" sz="1800" kern="100" dirty="0">
                <a:effectLst/>
                <a:ea typeface="Calibri" panose="020F0502020204030204" pitchFamily="34" charset="0"/>
                <a:cs typeface="Mangal" panose="02040503050203030202" pitchFamily="18" charset="0"/>
              </a:rPr>
              <a:t> class in the examination held by </a:t>
            </a:r>
            <a:r>
              <a:rPr lang="en-IN" sz="1800" b="1" kern="100" dirty="0">
                <a:effectLst/>
                <a:ea typeface="Calibri" panose="020F0502020204030204" pitchFamily="34" charset="0"/>
                <a:cs typeface="Mangal" panose="02040503050203030202" pitchFamily="18" charset="0"/>
              </a:rPr>
              <a:t>civilian rifle training scheme</a:t>
            </a:r>
          </a:p>
        </p:txBody>
      </p:sp>
      <p:pic>
        <p:nvPicPr>
          <p:cNvPr id="23" name="Picture 22">
            <a:extLst>
              <a:ext uri="{FF2B5EF4-FFF2-40B4-BE49-F238E27FC236}">
                <a16:creationId xmlns:a16="http://schemas.microsoft.com/office/drawing/2014/main" id="{365B13A5-3070-6D3F-E777-9AC9FD1BA2AA}"/>
              </a:ext>
            </a:extLst>
          </p:cNvPr>
          <p:cNvPicPr>
            <a:picLocks noChangeAspect="1"/>
          </p:cNvPicPr>
          <p:nvPr/>
        </p:nvPicPr>
        <p:blipFill>
          <a:blip r:embed="rId11">
            <a:extLst>
              <a:ext uri="{28A0092B-C50C-407E-A947-70E740481C1C}">
                <a14:useLocalDpi xmlns:a14="http://schemas.microsoft.com/office/drawing/2010/main" val="0"/>
              </a:ext>
            </a:extLst>
          </a:blip>
          <a:srcRect l="14891" t="17498" r="19483" b="35300"/>
          <a:stretch/>
        </p:blipFill>
        <p:spPr bwMode="auto">
          <a:xfrm>
            <a:off x="7121719" y="4411832"/>
            <a:ext cx="2194183" cy="2192223"/>
          </a:xfrm>
          <a:prstGeom prst="rect">
            <a:avLst/>
          </a:prstGeom>
          <a:ln w="88900" cap="sq" cmpd="thickThin">
            <a:solidFill>
              <a:srgbClr val="000000"/>
            </a:solidFill>
            <a:prstDash val="solid"/>
            <a:miter lim="800000"/>
          </a:ln>
          <a:effectLst>
            <a:innerShdw blurRad="76200">
              <a:srgbClr val="000000"/>
            </a:innerShdw>
          </a:effectLst>
        </p:spPr>
      </p:pic>
      <p:sp>
        <p:nvSpPr>
          <p:cNvPr id="25" name="TextBox 24">
            <a:extLst>
              <a:ext uri="{FF2B5EF4-FFF2-40B4-BE49-F238E27FC236}">
                <a16:creationId xmlns:a16="http://schemas.microsoft.com/office/drawing/2014/main" id="{7E182908-A411-D36D-8CD7-CA87F00178D8}"/>
              </a:ext>
            </a:extLst>
          </p:cNvPr>
          <p:cNvSpPr txBox="1"/>
          <p:nvPr/>
        </p:nvSpPr>
        <p:spPr>
          <a:xfrm>
            <a:off x="9387847" y="4668221"/>
            <a:ext cx="2194183" cy="1027782"/>
          </a:xfrm>
          <a:prstGeom prst="rect">
            <a:avLst/>
          </a:prstGeom>
          <a:noFill/>
        </p:spPr>
        <p:txBody>
          <a:bodyPr wrap="square">
            <a:spAutoFit/>
          </a:bodyPr>
          <a:lstStyle/>
          <a:p>
            <a:pPr>
              <a:lnSpc>
                <a:spcPct val="115000"/>
              </a:lnSpc>
              <a:spcAft>
                <a:spcPts val="800"/>
              </a:spcAft>
            </a:pPr>
            <a:r>
              <a:rPr lang="en-IN" sz="1800" b="1" kern="100" dirty="0">
                <a:effectLst/>
                <a:ea typeface="Calibri" panose="020F0502020204030204" pitchFamily="34" charset="0"/>
                <a:cs typeface="Mangal" panose="02040503050203030202" pitchFamily="18" charset="0"/>
              </a:rPr>
              <a:t>Nayak Shruti </a:t>
            </a:r>
            <a:r>
              <a:rPr lang="en-IN" sz="1800" kern="100" dirty="0">
                <a:effectLst/>
                <a:ea typeface="Calibri" panose="020F0502020204030204" pitchFamily="34" charset="0"/>
                <a:cs typeface="Mangal" panose="02040503050203030202" pitchFamily="18" charset="0"/>
              </a:rPr>
              <a:t>CACDDM Winner of </a:t>
            </a:r>
            <a:r>
              <a:rPr lang="en-IN" sz="1800" b="1" kern="100" dirty="0">
                <a:effectLst/>
                <a:ea typeface="Calibri" panose="020F0502020204030204" pitchFamily="34" charset="0"/>
                <a:cs typeface="Mangal" panose="02040503050203030202" pitchFamily="18" charset="0"/>
              </a:rPr>
              <a:t>G3Q 2022-2023</a:t>
            </a:r>
          </a:p>
        </p:txBody>
      </p:sp>
    </p:spTree>
    <p:extLst>
      <p:ext uri="{BB962C8B-B14F-4D97-AF65-F5344CB8AC3E}">
        <p14:creationId xmlns:p14="http://schemas.microsoft.com/office/powerpoint/2010/main" val="1963608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63FDF504-8BB7-6FCC-5864-8468A0784D68}"/>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3531702F-C460-2DC9-77B5-0E0EFE0FEF09}"/>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91085987-59D5-A1A8-A74B-62F7BE278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341C7252-221D-22F9-4391-EE010C786A42}"/>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BB3D0426-102C-5C73-F4C2-42C1336F78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BE9077E2-C873-496F-8407-6163AC6E6E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19A7F758-EF87-2D78-8621-95C484197467}"/>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195F02B4-CFD8-D674-C997-05160DC772FB}"/>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Student Co-Curricular Achievements </a:t>
            </a:r>
          </a:p>
        </p:txBody>
      </p:sp>
      <p:pic>
        <p:nvPicPr>
          <p:cNvPr id="2" name="Picture 1">
            <a:extLst>
              <a:ext uri="{FF2B5EF4-FFF2-40B4-BE49-F238E27FC236}">
                <a16:creationId xmlns:a16="http://schemas.microsoft.com/office/drawing/2014/main" id="{97C8BF09-A747-E246-C25D-F13D939A7EF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09657" y="1523525"/>
            <a:ext cx="1930777" cy="2071773"/>
          </a:xfrm>
          <a:prstGeom prst="rect">
            <a:avLst/>
          </a:prstGeom>
          <a:ln w="889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8766931A-3E42-FDCA-DEDA-D7A80467BA97}"/>
              </a:ext>
            </a:extLst>
          </p:cNvPr>
          <p:cNvSpPr txBox="1"/>
          <p:nvPr/>
        </p:nvSpPr>
        <p:spPr>
          <a:xfrm>
            <a:off x="748196" y="3632137"/>
            <a:ext cx="2495550" cy="738664"/>
          </a:xfrm>
          <a:prstGeom prst="rect">
            <a:avLst/>
          </a:prstGeom>
          <a:noFill/>
        </p:spPr>
        <p:txBody>
          <a:bodyPr wrap="square">
            <a:spAutoFit/>
          </a:bodyPr>
          <a:lstStyle/>
          <a:p>
            <a:pPr algn="ctr"/>
            <a:r>
              <a:rPr lang="en-IN" sz="1400" b="1" dirty="0"/>
              <a:t>Ayesha </a:t>
            </a:r>
            <a:r>
              <a:rPr lang="en-IN" sz="1400" b="1" dirty="0" err="1"/>
              <a:t>Hasihasrwala</a:t>
            </a:r>
            <a:r>
              <a:rPr lang="en-IN" sz="1400" dirty="0"/>
              <a:t>-Best </a:t>
            </a:r>
            <a:r>
              <a:rPr lang="en-IN" sz="1400" dirty="0" err="1"/>
              <a:t>Ayant</a:t>
            </a:r>
            <a:r>
              <a:rPr lang="en-IN" sz="1400" dirty="0"/>
              <a:t> Garde Collection-</a:t>
            </a:r>
            <a:r>
              <a:rPr lang="en-IN" sz="1400" b="1" dirty="0"/>
              <a:t>BRDS Award Function </a:t>
            </a:r>
          </a:p>
        </p:txBody>
      </p:sp>
      <p:pic>
        <p:nvPicPr>
          <p:cNvPr id="10" name="Picture 9">
            <a:extLst>
              <a:ext uri="{FF2B5EF4-FFF2-40B4-BE49-F238E27FC236}">
                <a16:creationId xmlns:a16="http://schemas.microsoft.com/office/drawing/2014/main" id="{DFEAF72C-9413-824F-3B0B-E39D9684765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14606" y="1522614"/>
            <a:ext cx="2102712" cy="2109523"/>
          </a:xfrm>
          <a:prstGeom prst="rect">
            <a:avLst/>
          </a:prstGeom>
          <a:ln w="88900" cap="sq" cmpd="thickThin">
            <a:solidFill>
              <a:srgbClr val="000000"/>
            </a:solidFill>
            <a:prstDash val="solid"/>
            <a:miter lim="800000"/>
          </a:ln>
          <a:effectLst>
            <a:innerShdw blurRad="76200">
              <a:srgbClr val="000000"/>
            </a:innerShdw>
          </a:effectLst>
        </p:spPr>
      </p:pic>
      <p:sp>
        <p:nvSpPr>
          <p:cNvPr id="24" name="TextBox 23">
            <a:extLst>
              <a:ext uri="{FF2B5EF4-FFF2-40B4-BE49-F238E27FC236}">
                <a16:creationId xmlns:a16="http://schemas.microsoft.com/office/drawing/2014/main" id="{A540C4FC-EDC9-01C0-564A-C836BD98AACB}"/>
              </a:ext>
            </a:extLst>
          </p:cNvPr>
          <p:cNvSpPr txBox="1"/>
          <p:nvPr/>
        </p:nvSpPr>
        <p:spPr>
          <a:xfrm>
            <a:off x="3644617" y="3685040"/>
            <a:ext cx="3162300" cy="738664"/>
          </a:xfrm>
          <a:prstGeom prst="rect">
            <a:avLst/>
          </a:prstGeom>
          <a:noFill/>
        </p:spPr>
        <p:txBody>
          <a:bodyPr wrap="square">
            <a:spAutoFit/>
          </a:bodyPr>
          <a:lstStyle/>
          <a:p>
            <a:pPr algn="ctr"/>
            <a:r>
              <a:rPr lang="en-IN" sz="1400" b="1" dirty="0"/>
              <a:t>Vivitsa Makwana</a:t>
            </a:r>
            <a:r>
              <a:rPr lang="en-IN" sz="1400" dirty="0"/>
              <a:t>-Winner of Garba-Best Action </a:t>
            </a:r>
            <a:r>
              <a:rPr lang="en-IN" sz="1400" b="1" dirty="0"/>
              <a:t>Gopi Rass </a:t>
            </a:r>
          </a:p>
          <a:p>
            <a:pPr algn="ctr"/>
            <a:r>
              <a:rPr lang="en-IN" sz="1400" b="1" dirty="0"/>
              <a:t>2022-2023</a:t>
            </a:r>
          </a:p>
        </p:txBody>
      </p:sp>
      <p:pic>
        <p:nvPicPr>
          <p:cNvPr id="26" name="Picture 25">
            <a:extLst>
              <a:ext uri="{FF2B5EF4-FFF2-40B4-BE49-F238E27FC236}">
                <a16:creationId xmlns:a16="http://schemas.microsoft.com/office/drawing/2014/main" id="{BB84B974-7F79-EF89-7AF4-6252F0A409D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28655" y="4334087"/>
            <a:ext cx="2691327" cy="2000575"/>
          </a:xfrm>
          <a:prstGeom prst="rect">
            <a:avLst/>
          </a:prstGeom>
          <a:ln w="88900" cap="sq" cmpd="thickThin">
            <a:solidFill>
              <a:srgbClr val="000000"/>
            </a:solidFill>
            <a:prstDash val="solid"/>
            <a:miter lim="800000"/>
          </a:ln>
          <a:effectLst>
            <a:innerShdw blurRad="76200">
              <a:srgbClr val="000000"/>
            </a:innerShdw>
          </a:effectLst>
        </p:spPr>
      </p:pic>
      <p:pic>
        <p:nvPicPr>
          <p:cNvPr id="3" name="image4.jpg">
            <a:extLst>
              <a:ext uri="{FF2B5EF4-FFF2-40B4-BE49-F238E27FC236}">
                <a16:creationId xmlns:a16="http://schemas.microsoft.com/office/drawing/2014/main" id="{5A6C127F-B268-741C-2A8C-35760AE21C43}"/>
              </a:ext>
            </a:extLst>
          </p:cNvPr>
          <p:cNvPicPr/>
          <p:nvPr/>
        </p:nvPicPr>
        <p:blipFill>
          <a:blip r:embed="rId9" cstate="print"/>
          <a:srcRect/>
          <a:stretch>
            <a:fillRect/>
          </a:stretch>
        </p:blipFill>
        <p:spPr>
          <a:xfrm>
            <a:off x="2256032" y="4525131"/>
            <a:ext cx="2234623" cy="1883493"/>
          </a:xfrm>
          <a:prstGeom prst="rect">
            <a:avLst/>
          </a:prstGeom>
          <a:ln w="88900" cap="sq" cmpd="thickThin">
            <a:solidFill>
              <a:srgbClr val="000000"/>
            </a:solidFill>
            <a:prstDash val="solid"/>
            <a:miter lim="800000"/>
          </a:ln>
          <a:effectLst>
            <a:innerShdw blurRad="76200">
              <a:srgbClr val="000000"/>
            </a:innerShdw>
          </a:effectLst>
        </p:spPr>
      </p:pic>
      <p:pic>
        <p:nvPicPr>
          <p:cNvPr id="5" name="image2.jpg">
            <a:extLst>
              <a:ext uri="{FF2B5EF4-FFF2-40B4-BE49-F238E27FC236}">
                <a16:creationId xmlns:a16="http://schemas.microsoft.com/office/drawing/2014/main" id="{1F806940-8CB7-AC81-0D58-14D5940B3545}"/>
              </a:ext>
            </a:extLst>
          </p:cNvPr>
          <p:cNvPicPr/>
          <p:nvPr/>
        </p:nvPicPr>
        <p:blipFill>
          <a:blip r:embed="rId10"/>
          <a:srcRect/>
          <a:stretch>
            <a:fillRect/>
          </a:stretch>
        </p:blipFill>
        <p:spPr>
          <a:xfrm>
            <a:off x="8228655" y="1522614"/>
            <a:ext cx="2691327" cy="2000575"/>
          </a:xfrm>
          <a:prstGeom prst="rect">
            <a:avLst/>
          </a:prstGeom>
          <a:ln w="8890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43735A9B-4512-B633-CB0B-3F4D68D02182}"/>
              </a:ext>
            </a:extLst>
          </p:cNvPr>
          <p:cNvSpPr txBox="1"/>
          <p:nvPr/>
        </p:nvSpPr>
        <p:spPr>
          <a:xfrm>
            <a:off x="7898327" y="6408624"/>
            <a:ext cx="3162300" cy="523220"/>
          </a:xfrm>
          <a:prstGeom prst="rect">
            <a:avLst/>
          </a:prstGeom>
          <a:noFill/>
        </p:spPr>
        <p:txBody>
          <a:bodyPr wrap="square">
            <a:spAutoFit/>
          </a:bodyPr>
          <a:lstStyle/>
          <a:p>
            <a:pPr algn="ctr"/>
            <a:r>
              <a:rPr lang="en-IN" sz="1400" b="1" dirty="0"/>
              <a:t>Patel </a:t>
            </a:r>
            <a:r>
              <a:rPr lang="en-IN" sz="1400" b="1" dirty="0" err="1"/>
              <a:t>Yashwi</a:t>
            </a:r>
            <a:r>
              <a:rPr lang="en-IN" sz="1400" b="1" dirty="0"/>
              <a:t> </a:t>
            </a:r>
            <a:r>
              <a:rPr lang="en-IN" sz="1400" dirty="0"/>
              <a:t>(CACDDM) </a:t>
            </a:r>
            <a:r>
              <a:rPr lang="en-IN" sz="1400" b="1" dirty="0"/>
              <a:t>awarded best Anchor</a:t>
            </a:r>
            <a:r>
              <a:rPr lang="en-IN" sz="1400" dirty="0"/>
              <a:t> in 2021-22</a:t>
            </a:r>
          </a:p>
        </p:txBody>
      </p:sp>
      <p:sp>
        <p:nvSpPr>
          <p:cNvPr id="15" name="TextBox 14">
            <a:extLst>
              <a:ext uri="{FF2B5EF4-FFF2-40B4-BE49-F238E27FC236}">
                <a16:creationId xmlns:a16="http://schemas.microsoft.com/office/drawing/2014/main" id="{DE9E235A-0234-7EAA-F07C-E875BCD55CEF}"/>
              </a:ext>
            </a:extLst>
          </p:cNvPr>
          <p:cNvSpPr txBox="1"/>
          <p:nvPr/>
        </p:nvSpPr>
        <p:spPr>
          <a:xfrm>
            <a:off x="7993168" y="3657880"/>
            <a:ext cx="3162300" cy="584775"/>
          </a:xfrm>
          <a:prstGeom prst="rect">
            <a:avLst/>
          </a:prstGeom>
          <a:noFill/>
        </p:spPr>
        <p:txBody>
          <a:bodyPr wrap="square">
            <a:spAutoFit/>
          </a:bodyPr>
          <a:lstStyle/>
          <a:p>
            <a:pPr algn="ctr"/>
            <a:r>
              <a:rPr lang="en-IN" sz="1600" dirty="0">
                <a:effectLst/>
                <a:latin typeface="Times New Roman" panose="02020603050405020304" pitchFamily="18" charset="0"/>
                <a:ea typeface="Calibri" panose="020F0502020204030204" pitchFamily="34" charset="0"/>
              </a:rPr>
              <a:t>Winner of </a:t>
            </a:r>
            <a:r>
              <a:rPr lang="en-IN" sz="1600" b="1" dirty="0">
                <a:effectLst/>
                <a:latin typeface="Times New Roman" panose="02020603050405020304" pitchFamily="18" charset="0"/>
                <a:ea typeface="Calibri" panose="020F0502020204030204" pitchFamily="34" charset="0"/>
              </a:rPr>
              <a:t>Interdepartmental Garba </a:t>
            </a:r>
            <a:r>
              <a:rPr lang="en-IN" sz="1600" dirty="0">
                <a:effectLst/>
                <a:latin typeface="Times New Roman" panose="02020603050405020304" pitchFamily="18" charset="0"/>
                <a:ea typeface="Calibri" panose="020F0502020204030204" pitchFamily="34" charset="0"/>
              </a:rPr>
              <a:t>in Gopi Ras (2023-24)</a:t>
            </a:r>
            <a:endParaRPr lang="en-IN" sz="1200" dirty="0"/>
          </a:p>
        </p:txBody>
      </p:sp>
      <p:sp>
        <p:nvSpPr>
          <p:cNvPr id="17" name="TextBox 16">
            <a:extLst>
              <a:ext uri="{FF2B5EF4-FFF2-40B4-BE49-F238E27FC236}">
                <a16:creationId xmlns:a16="http://schemas.microsoft.com/office/drawing/2014/main" id="{1F6E80D6-F4E4-025D-D0BA-B78DD73687E3}"/>
              </a:ext>
            </a:extLst>
          </p:cNvPr>
          <p:cNvSpPr txBox="1"/>
          <p:nvPr/>
        </p:nvSpPr>
        <p:spPr>
          <a:xfrm>
            <a:off x="1320472" y="6510051"/>
            <a:ext cx="4105741" cy="307777"/>
          </a:xfrm>
          <a:prstGeom prst="rect">
            <a:avLst/>
          </a:prstGeom>
          <a:noFill/>
        </p:spPr>
        <p:txBody>
          <a:bodyPr wrap="square">
            <a:spAutoFit/>
          </a:bodyPr>
          <a:lstStyle/>
          <a:p>
            <a:pPr algn="ctr"/>
            <a:r>
              <a:rPr lang="en-IN" sz="1400" dirty="0"/>
              <a:t>Computer Dept</a:t>
            </a:r>
            <a:r>
              <a:rPr lang="en-IN" sz="1400" b="1" dirty="0"/>
              <a:t>. Cricket Champion </a:t>
            </a:r>
            <a:r>
              <a:rPr lang="en-IN" sz="1400" dirty="0"/>
              <a:t>– 2023 &amp; 2024</a:t>
            </a:r>
          </a:p>
        </p:txBody>
      </p:sp>
    </p:spTree>
    <p:extLst>
      <p:ext uri="{BB962C8B-B14F-4D97-AF65-F5344CB8AC3E}">
        <p14:creationId xmlns:p14="http://schemas.microsoft.com/office/powerpoint/2010/main" val="1656957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a:extLst>
            <a:ext uri="{FF2B5EF4-FFF2-40B4-BE49-F238E27FC236}">
              <a16:creationId xmlns:a16="http://schemas.microsoft.com/office/drawing/2014/main" id="{C22E2142-6580-DBE0-8F07-361D59C58A86}"/>
            </a:ext>
          </a:extLst>
        </p:cNvPr>
        <p:cNvGrpSpPr/>
        <p:nvPr/>
      </p:nvGrpSpPr>
      <p:grpSpPr>
        <a:xfrm>
          <a:off x="0" y="0"/>
          <a:ext cx="0" cy="0"/>
          <a:chOff x="0" y="0"/>
          <a:chExt cx="0" cy="0"/>
        </a:xfrm>
      </p:grpSpPr>
      <p:pic>
        <p:nvPicPr>
          <p:cNvPr id="7" name="Picture 6" descr="A logo with a flower in the middle&#10;&#10;AI-generated content may be incorrect.">
            <a:extLst>
              <a:ext uri="{FF2B5EF4-FFF2-40B4-BE49-F238E27FC236}">
                <a16:creationId xmlns:a16="http://schemas.microsoft.com/office/drawing/2014/main" id="{509ACE38-6465-B2FF-7F28-64AE7360FCCF}"/>
              </a:ext>
            </a:extLst>
          </p:cNvPr>
          <p:cNvPicPr>
            <a:picLocks noChangeAspect="1"/>
          </p:cNvPicPr>
          <p:nvPr/>
        </p:nvPicPr>
        <p:blipFill>
          <a:blip r:embed="rId2">
            <a:extLst>
              <a:ext uri="{28A0092B-C50C-407E-A947-70E740481C1C}">
                <a14:useLocalDpi xmlns:a14="http://schemas.microsoft.com/office/drawing/2010/main" val="0"/>
              </a:ext>
            </a:extLst>
          </a:blip>
          <a:srcRect l="22732" t="16783" r="18080" b="26566"/>
          <a:stretch/>
        </p:blipFill>
        <p:spPr>
          <a:xfrm>
            <a:off x="11407359" y="418830"/>
            <a:ext cx="331779" cy="449115"/>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1910F154-B8CA-9628-2EC5-639C1EBC9F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9304" y="418830"/>
            <a:ext cx="258892" cy="439598"/>
          </a:xfrm>
          <a:prstGeom prst="rect">
            <a:avLst/>
          </a:prstGeom>
        </p:spPr>
      </p:pic>
      <p:grpSp>
        <p:nvGrpSpPr>
          <p:cNvPr id="106" name="Group 105">
            <a:extLst>
              <a:ext uri="{FF2B5EF4-FFF2-40B4-BE49-F238E27FC236}">
                <a16:creationId xmlns:a16="http://schemas.microsoft.com/office/drawing/2014/main" id="{FFBAE2BB-DB35-1981-A6E1-A67368405FA2}"/>
              </a:ext>
            </a:extLst>
          </p:cNvPr>
          <p:cNvGrpSpPr/>
          <p:nvPr/>
        </p:nvGrpSpPr>
        <p:grpSpPr>
          <a:xfrm>
            <a:off x="-265235" y="-245356"/>
            <a:ext cx="12722469" cy="1767970"/>
            <a:chOff x="-265235" y="-245356"/>
            <a:chExt cx="12722469" cy="1767970"/>
          </a:xfrm>
        </p:grpSpPr>
        <p:pic>
          <p:nvPicPr>
            <p:cNvPr id="11" name="Picture 10" descr="A blue circle with dots&#10;&#10;AI-generated content may be incorrect.">
              <a:extLst>
                <a:ext uri="{FF2B5EF4-FFF2-40B4-BE49-F238E27FC236}">
                  <a16:creationId xmlns:a16="http://schemas.microsoft.com/office/drawing/2014/main" id="{3128C287-7BA3-A66A-6093-34377F4BD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235" y="-245356"/>
              <a:ext cx="1767970" cy="1767970"/>
            </a:xfrm>
            <a:prstGeom prst="rect">
              <a:avLst/>
            </a:prstGeom>
          </p:spPr>
        </p:pic>
        <p:pic>
          <p:nvPicPr>
            <p:cNvPr id="12" name="Picture 11" descr="A blue circle with dots&#10;&#10;AI-generated content may be incorrect.">
              <a:extLst>
                <a:ext uri="{FF2B5EF4-FFF2-40B4-BE49-F238E27FC236}">
                  <a16:creationId xmlns:a16="http://schemas.microsoft.com/office/drawing/2014/main" id="{D3B62BD9-3890-8229-3C1F-9B3FFB5C23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89264" y="-245356"/>
              <a:ext cx="1767970" cy="1767970"/>
            </a:xfrm>
            <a:prstGeom prst="rect">
              <a:avLst/>
            </a:prstGeom>
          </p:spPr>
        </p:pic>
        <p:pic>
          <p:nvPicPr>
            <p:cNvPr id="16" name="Picture 15" descr="A set of text dividers&#10;&#10;AI-generated content may be incorrect.">
              <a:extLst>
                <a:ext uri="{FF2B5EF4-FFF2-40B4-BE49-F238E27FC236}">
                  <a16:creationId xmlns:a16="http://schemas.microsoft.com/office/drawing/2014/main" id="{C2880AEC-6BE6-9F63-4DFF-E0F101D03F79}"/>
                </a:ext>
              </a:extLst>
            </p:cNvPr>
            <p:cNvPicPr>
              <a:picLocks noChangeAspect="1"/>
            </p:cNvPicPr>
            <p:nvPr/>
          </p:nvPicPr>
          <p:blipFill>
            <a:blip r:embed="rId5">
              <a:extLst>
                <a:ext uri="{28A0092B-C50C-407E-A947-70E740481C1C}">
                  <a14:useLocalDpi xmlns:a14="http://schemas.microsoft.com/office/drawing/2010/main" val="0"/>
                </a:ext>
              </a:extLst>
            </a:blip>
            <a:srcRect t="45833" b="51667"/>
            <a:stretch/>
          </p:blipFill>
          <p:spPr>
            <a:xfrm>
              <a:off x="2240146" y="858428"/>
              <a:ext cx="7711707" cy="352425"/>
            </a:xfrm>
            <a:prstGeom prst="rect">
              <a:avLst/>
            </a:prstGeom>
          </p:spPr>
        </p:pic>
      </p:grpSp>
      <p:sp>
        <p:nvSpPr>
          <p:cNvPr id="27" name="Google Shape;108;p17">
            <a:extLst>
              <a:ext uri="{FF2B5EF4-FFF2-40B4-BE49-F238E27FC236}">
                <a16:creationId xmlns:a16="http://schemas.microsoft.com/office/drawing/2014/main" id="{8AA17978-044E-F539-CA82-23C73C842F44}"/>
              </a:ext>
            </a:extLst>
          </p:cNvPr>
          <p:cNvSpPr txBox="1">
            <a:spLocks noGrp="1"/>
          </p:cNvSpPr>
          <p:nvPr/>
        </p:nvSpPr>
        <p:spPr>
          <a:xfrm>
            <a:off x="1981199" y="316303"/>
            <a:ext cx="8229600" cy="481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1pPr>
            <a:lvl2pPr marR="0" lvl="1"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2pPr>
            <a:lvl3pPr marR="0" lvl="2"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3pPr>
            <a:lvl4pPr marR="0" lvl="3"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4pPr>
            <a:lvl5pPr marR="0" lvl="4"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5pPr>
            <a:lvl6pPr marR="0" lvl="5"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6pPr>
            <a:lvl7pPr marR="0" lvl="6"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7pPr>
            <a:lvl8pPr marR="0" lvl="7"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8pPr>
            <a:lvl9pPr marR="0" lvl="8" algn="ctr" rtl="0">
              <a:lnSpc>
                <a:spcPct val="100000"/>
              </a:lnSpc>
              <a:spcBef>
                <a:spcPts val="0"/>
              </a:spcBef>
              <a:spcAft>
                <a:spcPts val="0"/>
              </a:spcAft>
              <a:buClr>
                <a:srgbClr val="000000"/>
              </a:buClr>
              <a:buSzPts val="3000"/>
              <a:buFont typeface="Fira Sans Extra Condensed"/>
              <a:buNone/>
              <a:defRPr sz="3000" b="1" i="0" u="none" strike="noStrike" cap="none">
                <a:solidFill>
                  <a:srgbClr val="000000"/>
                </a:solidFill>
                <a:latin typeface="Fira Sans Extra Condensed"/>
                <a:ea typeface="Fira Sans Extra Condensed"/>
                <a:cs typeface="Fira Sans Extra Condensed"/>
                <a:sym typeface="Fira Sans Extra Condensed"/>
              </a:defRPr>
            </a:lvl9pPr>
          </a:lstStyle>
          <a:p>
            <a:pPr marL="0" lvl="0" indent="0" algn="ctr" rtl="0">
              <a:spcBef>
                <a:spcPts val="0"/>
              </a:spcBef>
              <a:spcAft>
                <a:spcPts val="0"/>
              </a:spcAft>
              <a:buNone/>
            </a:pPr>
            <a:r>
              <a:rPr lang="en-IN" dirty="0">
                <a:solidFill>
                  <a:srgbClr val="002060"/>
                </a:solidFill>
              </a:rPr>
              <a:t>Faculty Development Program</a:t>
            </a:r>
          </a:p>
        </p:txBody>
      </p:sp>
      <p:graphicFrame>
        <p:nvGraphicFramePr>
          <p:cNvPr id="2" name="Table 1">
            <a:extLst>
              <a:ext uri="{FF2B5EF4-FFF2-40B4-BE49-F238E27FC236}">
                <a16:creationId xmlns:a16="http://schemas.microsoft.com/office/drawing/2014/main" id="{7858F21D-70B2-11BE-6016-9FC98921B03C}"/>
              </a:ext>
            </a:extLst>
          </p:cNvPr>
          <p:cNvGraphicFramePr>
            <a:graphicFrameLocks noGrp="1"/>
          </p:cNvGraphicFramePr>
          <p:nvPr>
            <p:extLst>
              <p:ext uri="{D42A27DB-BD31-4B8C-83A1-F6EECF244321}">
                <p14:modId xmlns:p14="http://schemas.microsoft.com/office/powerpoint/2010/main" val="1669041901"/>
              </p:ext>
            </p:extLst>
          </p:nvPr>
        </p:nvGraphicFramePr>
        <p:xfrm>
          <a:off x="1900729" y="1522614"/>
          <a:ext cx="8229598" cy="2412952"/>
        </p:xfrm>
        <a:graphic>
          <a:graphicData uri="http://schemas.openxmlformats.org/drawingml/2006/table">
            <a:tbl>
              <a:tblPr>
                <a:tableStyleId>{BC89EF96-8CEA-46FF-86C4-4CE0E7609802}</a:tableStyleId>
              </a:tblPr>
              <a:tblGrid>
                <a:gridCol w="2378540">
                  <a:extLst>
                    <a:ext uri="{9D8B030D-6E8A-4147-A177-3AD203B41FA5}">
                      <a16:colId xmlns:a16="http://schemas.microsoft.com/office/drawing/2014/main" val="20000"/>
                    </a:ext>
                  </a:extLst>
                </a:gridCol>
                <a:gridCol w="83046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gridCol w="770808">
                  <a:extLst>
                    <a:ext uri="{9D8B030D-6E8A-4147-A177-3AD203B41FA5}">
                      <a16:colId xmlns:a16="http://schemas.microsoft.com/office/drawing/2014/main" val="20003"/>
                    </a:ext>
                  </a:extLst>
                </a:gridCol>
                <a:gridCol w="793244">
                  <a:extLst>
                    <a:ext uri="{9D8B030D-6E8A-4147-A177-3AD203B41FA5}">
                      <a16:colId xmlns:a16="http://schemas.microsoft.com/office/drawing/2014/main" val="20004"/>
                    </a:ext>
                  </a:extLst>
                </a:gridCol>
                <a:gridCol w="779098">
                  <a:extLst>
                    <a:ext uri="{9D8B030D-6E8A-4147-A177-3AD203B41FA5}">
                      <a16:colId xmlns:a16="http://schemas.microsoft.com/office/drawing/2014/main" val="20005"/>
                    </a:ext>
                  </a:extLst>
                </a:gridCol>
                <a:gridCol w="771525">
                  <a:extLst>
                    <a:ext uri="{9D8B030D-6E8A-4147-A177-3AD203B41FA5}">
                      <a16:colId xmlns:a16="http://schemas.microsoft.com/office/drawing/2014/main" val="20006"/>
                    </a:ext>
                  </a:extLst>
                </a:gridCol>
                <a:gridCol w="1105823">
                  <a:extLst>
                    <a:ext uri="{9D8B030D-6E8A-4147-A177-3AD203B41FA5}">
                      <a16:colId xmlns:a16="http://schemas.microsoft.com/office/drawing/2014/main" val="20007"/>
                    </a:ext>
                  </a:extLst>
                </a:gridCol>
              </a:tblGrid>
              <a:tr h="828016">
                <a:tc>
                  <a:txBody>
                    <a:bodyPr/>
                    <a:lstStyle/>
                    <a:p>
                      <a:pPr algn="ctr" rtl="0" fontAlgn="b"/>
                      <a:r>
                        <a:rPr lang="en-IN" sz="1800" b="1" dirty="0">
                          <a:solidFill>
                            <a:srgbClr val="002060"/>
                          </a:solidFill>
                        </a:rPr>
                        <a:t>Year</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2019</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2020</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2021</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2022</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2023</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2024</a:t>
                      </a:r>
                      <a:endParaRPr lang="en-IN" sz="1800" b="1" dirty="0">
                        <a:solidFill>
                          <a:srgbClr val="002060"/>
                        </a:solidFill>
                        <a:latin typeface="Times New Roman"/>
                      </a:endParaRPr>
                    </a:p>
                  </a:txBody>
                  <a:tcPr marL="28575" marR="28575" marT="19050" marB="19050" anchor="ctr"/>
                </a:tc>
                <a:tc>
                  <a:txBody>
                    <a:bodyPr/>
                    <a:lstStyle/>
                    <a:p>
                      <a:pPr algn="ctr" rtl="0" fontAlgn="b"/>
                      <a:r>
                        <a:rPr lang="en-IN" sz="1800" b="1" dirty="0">
                          <a:solidFill>
                            <a:srgbClr val="002060"/>
                          </a:solidFill>
                        </a:rPr>
                        <a:t>Total</a:t>
                      </a:r>
                      <a:endParaRPr lang="en-IN" sz="1800" b="1" dirty="0">
                        <a:solidFill>
                          <a:srgbClr val="002060"/>
                        </a:solidFill>
                        <a:latin typeface="Times New Roman"/>
                      </a:endParaRPr>
                    </a:p>
                  </a:txBody>
                  <a:tcPr marL="28575" marR="28575" marT="19050" marB="19050" anchor="ctr"/>
                </a:tc>
                <a:extLst>
                  <a:ext uri="{0D108BD9-81ED-4DB2-BD59-A6C34878D82A}">
                    <a16:rowId xmlns:a16="http://schemas.microsoft.com/office/drawing/2014/main" val="10000"/>
                  </a:ext>
                </a:extLst>
              </a:tr>
              <a:tr h="792468">
                <a:tc>
                  <a:txBody>
                    <a:bodyPr/>
                    <a:lstStyle/>
                    <a:p>
                      <a:pPr algn="ctr" rtl="0" fontAlgn="b"/>
                      <a:r>
                        <a:rPr lang="en-IN" sz="1800" b="0" dirty="0"/>
                        <a:t>No. of Trainings</a:t>
                      </a:r>
                      <a:endParaRPr lang="en-IN" sz="1800" b="0" dirty="0">
                        <a:latin typeface="Times New Roman"/>
                      </a:endParaRPr>
                    </a:p>
                  </a:txBody>
                  <a:tcPr marL="28575" marR="28575" marT="19050" marB="19050" anchor="ctr"/>
                </a:tc>
                <a:tc>
                  <a:txBody>
                    <a:bodyPr/>
                    <a:lstStyle/>
                    <a:p>
                      <a:pPr algn="ctr" rtl="0" fontAlgn="b"/>
                      <a:r>
                        <a:rPr lang="en-IN" sz="1800" b="0" dirty="0"/>
                        <a:t>100</a:t>
                      </a:r>
                      <a:endParaRPr lang="en-IN" sz="1800" b="0" dirty="0">
                        <a:latin typeface="Times New Roman"/>
                      </a:endParaRPr>
                    </a:p>
                  </a:txBody>
                  <a:tcPr marL="28575" marR="28575" marT="19050" marB="19050" anchor="ctr"/>
                </a:tc>
                <a:tc>
                  <a:txBody>
                    <a:bodyPr/>
                    <a:lstStyle/>
                    <a:p>
                      <a:pPr algn="ctr" rtl="0" fontAlgn="b"/>
                      <a:r>
                        <a:rPr lang="en-IN" sz="1800" b="0" dirty="0"/>
                        <a:t>234</a:t>
                      </a:r>
                      <a:endParaRPr lang="en-IN" sz="1800" b="0" dirty="0">
                        <a:latin typeface="Times New Roman"/>
                      </a:endParaRPr>
                    </a:p>
                  </a:txBody>
                  <a:tcPr marL="28575" marR="28575" marT="19050" marB="19050" anchor="ctr"/>
                </a:tc>
                <a:tc>
                  <a:txBody>
                    <a:bodyPr/>
                    <a:lstStyle/>
                    <a:p>
                      <a:pPr algn="ctr" rtl="0" fontAlgn="b"/>
                      <a:r>
                        <a:rPr lang="en-IN" sz="1800" b="0" dirty="0"/>
                        <a:t>70</a:t>
                      </a:r>
                      <a:endParaRPr lang="en-IN" sz="1800" b="0" dirty="0">
                        <a:latin typeface="Times New Roman"/>
                      </a:endParaRPr>
                    </a:p>
                  </a:txBody>
                  <a:tcPr marL="28575" marR="28575" marT="19050" marB="19050" anchor="ctr"/>
                </a:tc>
                <a:tc>
                  <a:txBody>
                    <a:bodyPr/>
                    <a:lstStyle/>
                    <a:p>
                      <a:pPr algn="ctr" rtl="0" fontAlgn="b"/>
                      <a:r>
                        <a:rPr lang="en-IN" sz="1800" b="0" dirty="0"/>
                        <a:t>51</a:t>
                      </a:r>
                      <a:endParaRPr lang="en-IN" sz="1800" b="0" dirty="0">
                        <a:latin typeface="Times New Roman"/>
                      </a:endParaRPr>
                    </a:p>
                  </a:txBody>
                  <a:tcPr marL="28575" marR="28575" marT="19050" marB="19050" anchor="ctr"/>
                </a:tc>
                <a:tc>
                  <a:txBody>
                    <a:bodyPr/>
                    <a:lstStyle/>
                    <a:p>
                      <a:pPr algn="ctr" rtl="0" fontAlgn="b"/>
                      <a:r>
                        <a:rPr lang="en-US" sz="1800" b="0" dirty="0">
                          <a:latin typeface="+mn-lt"/>
                        </a:rPr>
                        <a:t>113</a:t>
                      </a:r>
                      <a:endParaRPr lang="en-IN" sz="1800" b="0" dirty="0">
                        <a:latin typeface="+mn-lt"/>
                      </a:endParaRPr>
                    </a:p>
                  </a:txBody>
                  <a:tcPr marL="28575" marR="28575" marT="19050" marB="19050" anchor="ctr"/>
                </a:tc>
                <a:tc>
                  <a:txBody>
                    <a:bodyPr/>
                    <a:lstStyle/>
                    <a:p>
                      <a:pPr algn="ctr" rtl="0" fontAlgn="b"/>
                      <a:r>
                        <a:rPr lang="en-US" sz="1800" b="0" dirty="0">
                          <a:latin typeface="Times New Roman"/>
                        </a:rPr>
                        <a:t>92</a:t>
                      </a:r>
                      <a:endParaRPr lang="en-IN" sz="1800" b="0" dirty="0">
                        <a:latin typeface="Times New Roman"/>
                      </a:endParaRPr>
                    </a:p>
                  </a:txBody>
                  <a:tcPr marL="28575" marR="28575" marT="19050" marB="19050" anchor="ctr"/>
                </a:tc>
                <a:tc>
                  <a:txBody>
                    <a:bodyPr/>
                    <a:lstStyle/>
                    <a:p>
                      <a:pPr algn="ctr" rtl="0" fontAlgn="b"/>
                      <a:r>
                        <a:rPr lang="en-US" sz="1800" b="0" dirty="0">
                          <a:latin typeface="Times New Roman"/>
                        </a:rPr>
                        <a:t>660</a:t>
                      </a:r>
                      <a:endParaRPr lang="en-IN" sz="1800" b="0" dirty="0">
                        <a:latin typeface="Times New Roman"/>
                      </a:endParaRPr>
                    </a:p>
                  </a:txBody>
                  <a:tcPr marL="28575" marR="28575" marT="19050" marB="19050" anchor="ctr"/>
                </a:tc>
                <a:extLst>
                  <a:ext uri="{0D108BD9-81ED-4DB2-BD59-A6C34878D82A}">
                    <a16:rowId xmlns:a16="http://schemas.microsoft.com/office/drawing/2014/main" val="10002"/>
                  </a:ext>
                </a:extLst>
              </a:tr>
              <a:tr h="792468">
                <a:tc>
                  <a:txBody>
                    <a:bodyPr/>
                    <a:lstStyle/>
                    <a:p>
                      <a:pPr algn="ctr" rtl="0" fontAlgn="b"/>
                      <a:r>
                        <a:rPr lang="en-IN" sz="1800" b="0" dirty="0"/>
                        <a:t>No. of faculties trained</a:t>
                      </a:r>
                      <a:endParaRPr lang="en-IN" sz="1800" b="0" dirty="0">
                        <a:latin typeface="Times New Roman"/>
                      </a:endParaRPr>
                    </a:p>
                  </a:txBody>
                  <a:tcPr marL="28575" marR="28575" marT="19050" marB="19050" anchor="ctr"/>
                </a:tc>
                <a:tc>
                  <a:txBody>
                    <a:bodyPr/>
                    <a:lstStyle/>
                    <a:p>
                      <a:pPr algn="ctr" rtl="0" fontAlgn="b"/>
                      <a:r>
                        <a:rPr lang="en-IN" sz="1800" b="0" dirty="0"/>
                        <a:t>54</a:t>
                      </a:r>
                      <a:endParaRPr lang="en-IN" sz="1800" b="0" dirty="0">
                        <a:latin typeface="Times New Roman"/>
                      </a:endParaRPr>
                    </a:p>
                  </a:txBody>
                  <a:tcPr marL="28575" marR="28575" marT="19050" marB="19050" anchor="ctr"/>
                </a:tc>
                <a:tc>
                  <a:txBody>
                    <a:bodyPr/>
                    <a:lstStyle/>
                    <a:p>
                      <a:pPr algn="ctr" rtl="0" fontAlgn="b"/>
                      <a:r>
                        <a:rPr lang="en-IN" sz="1800" b="0" dirty="0"/>
                        <a:t>83</a:t>
                      </a:r>
                      <a:endParaRPr lang="en-IN" sz="1800" b="0" dirty="0">
                        <a:latin typeface="Times New Roman"/>
                      </a:endParaRPr>
                    </a:p>
                  </a:txBody>
                  <a:tcPr marL="28575" marR="28575" marT="19050" marB="19050" anchor="ctr"/>
                </a:tc>
                <a:tc>
                  <a:txBody>
                    <a:bodyPr/>
                    <a:lstStyle/>
                    <a:p>
                      <a:pPr algn="ctr" rtl="0" fontAlgn="b"/>
                      <a:r>
                        <a:rPr lang="en-IN" sz="1800" b="0" dirty="0"/>
                        <a:t>50</a:t>
                      </a:r>
                      <a:endParaRPr lang="en-IN" sz="1800" b="0" dirty="0">
                        <a:latin typeface="Times New Roman"/>
                      </a:endParaRPr>
                    </a:p>
                  </a:txBody>
                  <a:tcPr marL="28575" marR="28575" marT="19050" marB="19050" anchor="ctr"/>
                </a:tc>
                <a:tc>
                  <a:txBody>
                    <a:bodyPr/>
                    <a:lstStyle/>
                    <a:p>
                      <a:pPr algn="ctr" rtl="0" fontAlgn="b"/>
                      <a:r>
                        <a:rPr lang="en-IN" sz="1800" b="0" dirty="0"/>
                        <a:t>45</a:t>
                      </a:r>
                      <a:endParaRPr lang="en-IN" sz="1800" b="0" dirty="0">
                        <a:latin typeface="Times New Roman"/>
                      </a:endParaRPr>
                    </a:p>
                  </a:txBody>
                  <a:tcPr marL="28575" marR="28575" marT="19050" marB="19050" anchor="ctr"/>
                </a:tc>
                <a:tc>
                  <a:txBody>
                    <a:bodyPr/>
                    <a:lstStyle/>
                    <a:p>
                      <a:pPr algn="ctr" rtl="0" fontAlgn="b"/>
                      <a:r>
                        <a:rPr lang="en-US" sz="1800" b="0" dirty="0">
                          <a:latin typeface="+mn-lt"/>
                        </a:rPr>
                        <a:t>59</a:t>
                      </a:r>
                      <a:endParaRPr lang="en-IN" sz="1800" b="0" dirty="0">
                        <a:latin typeface="+mn-lt"/>
                      </a:endParaRPr>
                    </a:p>
                  </a:txBody>
                  <a:tcPr marL="28575" marR="28575" marT="19050" marB="19050" anchor="ctr"/>
                </a:tc>
                <a:tc>
                  <a:txBody>
                    <a:bodyPr/>
                    <a:lstStyle/>
                    <a:p>
                      <a:pPr algn="ctr" rtl="0" fontAlgn="b"/>
                      <a:r>
                        <a:rPr lang="en-US" sz="1800" b="0" dirty="0">
                          <a:latin typeface="Times New Roman"/>
                        </a:rPr>
                        <a:t>63</a:t>
                      </a:r>
                      <a:endParaRPr lang="en-IN" sz="1800" b="0" dirty="0">
                        <a:latin typeface="Times New Roman"/>
                      </a:endParaRPr>
                    </a:p>
                  </a:txBody>
                  <a:tcPr marL="28575" marR="28575" marT="19050" marB="19050" anchor="ctr"/>
                </a:tc>
                <a:tc>
                  <a:txBody>
                    <a:bodyPr/>
                    <a:lstStyle/>
                    <a:p>
                      <a:pPr algn="ctr" rtl="0" fontAlgn="b"/>
                      <a:r>
                        <a:rPr lang="en-US" sz="1800" b="0" dirty="0">
                          <a:latin typeface="Times New Roman"/>
                        </a:rPr>
                        <a:t>354</a:t>
                      </a:r>
                      <a:endParaRPr lang="en-IN" sz="1800" b="0" dirty="0">
                        <a:latin typeface="Times New Roman"/>
                      </a:endParaRPr>
                    </a:p>
                  </a:txBody>
                  <a:tcPr marL="28575" marR="28575" marT="19050" marB="19050" anchor="ctr"/>
                </a:tc>
                <a:extLst>
                  <a:ext uri="{0D108BD9-81ED-4DB2-BD59-A6C34878D82A}">
                    <a16:rowId xmlns:a16="http://schemas.microsoft.com/office/drawing/2014/main" val="10003"/>
                  </a:ext>
                </a:extLst>
              </a:tr>
            </a:tbl>
          </a:graphicData>
        </a:graphic>
      </p:graphicFrame>
      <p:pic>
        <p:nvPicPr>
          <p:cNvPr id="4" name="Picture 3" descr="A red figure pointing at a white board&#10;&#10;AI-generated content may be incorrect.">
            <a:extLst>
              <a:ext uri="{FF2B5EF4-FFF2-40B4-BE49-F238E27FC236}">
                <a16:creationId xmlns:a16="http://schemas.microsoft.com/office/drawing/2014/main" id="{916EE027-0578-07C1-F06B-C46A7C75ED41}"/>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4886512" y="3519135"/>
            <a:ext cx="8006951" cy="5840070"/>
          </a:xfrm>
          <a:prstGeom prst="rect">
            <a:avLst/>
          </a:prstGeom>
        </p:spPr>
      </p:pic>
      <p:sp>
        <p:nvSpPr>
          <p:cNvPr id="3" name="TextBox 2">
            <a:extLst>
              <a:ext uri="{FF2B5EF4-FFF2-40B4-BE49-F238E27FC236}">
                <a16:creationId xmlns:a16="http://schemas.microsoft.com/office/drawing/2014/main" id="{E86B1E26-69CB-5568-3F1B-A1D7404C6FBF}"/>
              </a:ext>
            </a:extLst>
          </p:cNvPr>
          <p:cNvSpPr txBox="1"/>
          <p:nvPr/>
        </p:nvSpPr>
        <p:spPr>
          <a:xfrm>
            <a:off x="1900729" y="4153567"/>
            <a:ext cx="8229598" cy="646331"/>
          </a:xfrm>
          <a:prstGeom prst="rect">
            <a:avLst/>
          </a:prstGeom>
          <a:noFill/>
        </p:spPr>
        <p:txBody>
          <a:bodyPr wrap="square" rtlCol="0">
            <a:spAutoFit/>
          </a:bodyPr>
          <a:lstStyle/>
          <a:p>
            <a:pPr marL="285750" indent="-285750">
              <a:buFont typeface="Wingdings" panose="05000000000000000000" pitchFamily="2" charset="2"/>
              <a:buChar char="ü"/>
            </a:pPr>
            <a:r>
              <a:rPr lang="en-IN" b="1" dirty="0"/>
              <a:t>In the year 2024, a total of 59 faculty members participated in a 3-week industrial training program.</a:t>
            </a:r>
          </a:p>
        </p:txBody>
      </p:sp>
    </p:spTree>
    <p:extLst>
      <p:ext uri="{BB962C8B-B14F-4D97-AF65-F5344CB8AC3E}">
        <p14:creationId xmlns:p14="http://schemas.microsoft.com/office/powerpoint/2010/main" val="4046489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2831</TotalTime>
  <Words>1613</Words>
  <Application>Microsoft Office PowerPoint</Application>
  <PresentationFormat>Widescreen</PresentationFormat>
  <Paragraphs>329</Paragraphs>
  <Slides>17</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Arial Unicode MS</vt:lpstr>
      <vt:lpstr>Aptos</vt:lpstr>
      <vt:lpstr>Aptos Display</vt:lpstr>
      <vt:lpstr>Arial</vt:lpstr>
      <vt:lpstr>Calibri</vt:lpstr>
      <vt:lpstr>Cambria</vt:lpstr>
      <vt:lpstr>Corbel</vt:lpstr>
      <vt:lpstr>Fira Sans Extra Condensed Medium</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FNU LNU</dc:creator>
  <cp:lastModifiedBy>Vtihalani Hemali</cp:lastModifiedBy>
  <cp:revision>166</cp:revision>
  <cp:lastPrinted>2025-04-23T16:16:39Z</cp:lastPrinted>
  <dcterms:created xsi:type="dcterms:W3CDTF">2025-03-28T06:54:25Z</dcterms:created>
  <dcterms:modified xsi:type="dcterms:W3CDTF">2025-11-04T11:25:25Z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2025-03-28T09:26:59Z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e1759a46-c1c9-4531-97a5-6819aa8504dc</vt:lpwstr>
  </property>
  <property fmtid="{D5CDD505-2E9C-101B-9397-08002B2CF9AE}" pid="7" name="MSIP_Label_defa4170-0d19-0005-0004-bc88714345d2_ActionId">
    <vt:lpwstr>451c508f-9abb-4b33-9e79-0793c76cdbb1</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